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3" r:id="rId2"/>
    <p:sldId id="274" r:id="rId3"/>
    <p:sldId id="275" r:id="rId4"/>
    <p:sldId id="259" r:id="rId5"/>
    <p:sldId id="260" r:id="rId6"/>
    <p:sldId id="276" r:id="rId7"/>
    <p:sldId id="277" r:id="rId8"/>
    <p:sldId id="278" r:id="rId9"/>
    <p:sldId id="279" r:id="rId10"/>
    <p:sldId id="280" r:id="rId11"/>
    <p:sldId id="281" r:id="rId12"/>
    <p:sldId id="282" r:id="rId13"/>
    <p:sldId id="283" r:id="rId14"/>
    <p:sldId id="284" r:id="rId15"/>
    <p:sldId id="285" r:id="rId16"/>
    <p:sldId id="272" r:id="rId17"/>
    <p:sldId id="266" r:id="rId18"/>
    <p:sldId id="267" r:id="rId19"/>
    <p:sldId id="256" r:id="rId20"/>
    <p:sldId id="257" r:id="rId21"/>
    <p:sldId id="258" r:id="rId22"/>
    <p:sldId id="270" r:id="rId23"/>
    <p:sldId id="271" r:id="rId24"/>
    <p:sldId id="261" r:id="rId25"/>
    <p:sldId id="268" r:id="rId26"/>
    <p:sldId id="262" r:id="rId27"/>
    <p:sldId id="263" r:id="rId28"/>
    <p:sldId id="264" r:id="rId29"/>
    <p:sldId id="265" r:id="rId30"/>
    <p:sldId id="269" r:id="rId31"/>
    <p:sldId id="286" r:id="rId32"/>
    <p:sldId id="287"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1346" autoAdjust="0"/>
  </p:normalViewPr>
  <p:slideViewPr>
    <p:cSldViewPr snapToGrid="0">
      <p:cViewPr varScale="1">
        <p:scale>
          <a:sx n="88" d="100"/>
          <a:sy n="88" d="100"/>
        </p:scale>
        <p:origin x="1392"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71CEA-0A27-49D8-8A8E-B757930BD0FF}"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3876E-5A2F-43FE-8273-F7BAEF57DC7D}" type="slidenum">
              <a:rPr lang="en-US" smtClean="0"/>
              <a:t>‹#›</a:t>
            </a:fld>
            <a:endParaRPr lang="en-US"/>
          </a:p>
        </p:txBody>
      </p:sp>
    </p:spTree>
    <p:extLst>
      <p:ext uri="{BB962C8B-B14F-4D97-AF65-F5344CB8AC3E}">
        <p14:creationId xmlns:p14="http://schemas.microsoft.com/office/powerpoint/2010/main" val="48526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had a change in the board – Please welcome Megan Gentile as our new Archivist</a:t>
            </a:r>
          </a:p>
        </p:txBody>
      </p:sp>
      <p:sp>
        <p:nvSpPr>
          <p:cNvPr id="4" name="Slide Number Placeholder 3"/>
          <p:cNvSpPr>
            <a:spLocks noGrp="1"/>
          </p:cNvSpPr>
          <p:nvPr>
            <p:ph type="sldNum" sz="quarter" idx="5"/>
          </p:nvPr>
        </p:nvSpPr>
        <p:spPr/>
        <p:txBody>
          <a:bodyPr/>
          <a:lstStyle/>
          <a:p>
            <a:fld id="{C283876E-5A2F-43FE-8273-F7BAEF57DC7D}" type="slidenum">
              <a:rPr lang="en-US" smtClean="0"/>
              <a:t>4</a:t>
            </a:fld>
            <a:endParaRPr lang="en-US"/>
          </a:p>
        </p:txBody>
      </p:sp>
    </p:spTree>
    <p:extLst>
      <p:ext uri="{BB962C8B-B14F-4D97-AF65-F5344CB8AC3E}">
        <p14:creationId xmlns:p14="http://schemas.microsoft.com/office/powerpoint/2010/main" val="174881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970C-977F-5800-CD23-B5C5B2C5FC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11F6FB-7BE4-B609-EE5D-738B5B6EA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1880F5-7791-23BB-0A6A-C2F231E9046B}"/>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5" name="Footer Placeholder 4">
            <a:extLst>
              <a:ext uri="{FF2B5EF4-FFF2-40B4-BE49-F238E27FC236}">
                <a16:creationId xmlns:a16="http://schemas.microsoft.com/office/drawing/2014/main" id="{F73F3884-93DB-C2DE-EBA5-FB0C0B674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DBAED-BC0E-676B-D5A7-F3E26CA160C9}"/>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3941916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81F33-D085-8ABB-42D9-560BF23672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7ACD7-7A47-DB0A-13A3-7EDF4141F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2A4A4-BA66-8C5D-15A7-492943EC7DED}"/>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5" name="Footer Placeholder 4">
            <a:extLst>
              <a:ext uri="{FF2B5EF4-FFF2-40B4-BE49-F238E27FC236}">
                <a16:creationId xmlns:a16="http://schemas.microsoft.com/office/drawing/2014/main" id="{9E8E826B-B3A3-5691-2E25-C2184140F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B4252-F290-686D-84CE-0A95F705C85F}"/>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1514557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313B78-C3FD-832D-468A-DEC1285A58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73F967-3B0D-C4DE-AE64-C4296541F9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C6F3F-5399-A5C7-643F-6C436E5809FA}"/>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5" name="Footer Placeholder 4">
            <a:extLst>
              <a:ext uri="{FF2B5EF4-FFF2-40B4-BE49-F238E27FC236}">
                <a16:creationId xmlns:a16="http://schemas.microsoft.com/office/drawing/2014/main" id="{6C83F698-4EA7-6AFA-CEF0-2D8AFAFBB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E7A70-FE17-1F29-7F4D-C570F11A22D9}"/>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126695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6C85-FE0A-0AA1-DAC3-D0F3D8EF4E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AE400-51B1-219A-0BDC-2F9725AE7E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52158-0CE4-A51D-6BD0-B3F39C9E32B3}"/>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5" name="Footer Placeholder 4">
            <a:extLst>
              <a:ext uri="{FF2B5EF4-FFF2-40B4-BE49-F238E27FC236}">
                <a16:creationId xmlns:a16="http://schemas.microsoft.com/office/drawing/2014/main" id="{0FF84394-AFBD-C9B4-CF3A-E4AFC6103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3E8D2-86B8-0163-DC2A-1EE8BC35C748}"/>
              </a:ext>
            </a:extLst>
          </p:cNvPr>
          <p:cNvSpPr>
            <a:spLocks noGrp="1"/>
          </p:cNvSpPr>
          <p:nvPr>
            <p:ph type="sldNum" sz="quarter" idx="12"/>
          </p:nvPr>
        </p:nvSpPr>
        <p:spPr/>
        <p:txBody>
          <a:bodyPr/>
          <a:lstStyle/>
          <a:p>
            <a:fld id="{4DA76FD0-3B1F-4762-8938-429EC86AD856}" type="slidenum">
              <a:rPr lang="en-US" smtClean="0"/>
              <a:t>‹#›</a:t>
            </a:fld>
            <a:endParaRPr lang="en-US"/>
          </a:p>
        </p:txBody>
      </p:sp>
      <p:pic>
        <p:nvPicPr>
          <p:cNvPr id="1026" name="Picture 1">
            <a:extLst>
              <a:ext uri="{FF2B5EF4-FFF2-40B4-BE49-F238E27FC236}">
                <a16:creationId xmlns:a16="http://schemas.microsoft.com/office/drawing/2014/main" id="{F4BB84C5-7F77-B15A-068F-1666B4BA84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0559" y="5671344"/>
            <a:ext cx="320357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80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346F-E335-3245-9E41-82AC4D252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11BFA-323E-F160-F9A3-4DA89D5CFC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F3C8C-A5F1-3C9D-C283-F1F133A529D5}"/>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5" name="Footer Placeholder 4">
            <a:extLst>
              <a:ext uri="{FF2B5EF4-FFF2-40B4-BE49-F238E27FC236}">
                <a16:creationId xmlns:a16="http://schemas.microsoft.com/office/drawing/2014/main" id="{4D576FFE-47B2-20A0-6938-79FDC12BA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1EFAD-4FF9-DE89-074F-A4AAA4CBDCD7}"/>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13632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3017-8204-010D-3CFC-C1910D295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75F7B-F9E0-CDD0-27A2-A663D3E975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5E5EF7-9590-D74A-0EAF-DDBFD9B6B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28527D-0CAA-6229-E0D7-9A92F5E306C0}"/>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6" name="Footer Placeholder 5">
            <a:extLst>
              <a:ext uri="{FF2B5EF4-FFF2-40B4-BE49-F238E27FC236}">
                <a16:creationId xmlns:a16="http://schemas.microsoft.com/office/drawing/2014/main" id="{AEFAEF97-79E5-6139-41D5-4A2E63342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09B5E-B5CA-579B-5DE2-7547484793C3}"/>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2510540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AC2D-C9EB-7691-5713-7E183809E1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E82025-A2A1-DEA1-69A6-4BB6A82122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A29D89-EBFE-93C3-2293-CFB35597BE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03135D-C1CF-FAEC-2A81-9A718DBDC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466C2C-84DE-5D31-67B5-D640D8C526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371AF-EE4A-CD2E-EF99-45B1776ACA2F}"/>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8" name="Footer Placeholder 7">
            <a:extLst>
              <a:ext uri="{FF2B5EF4-FFF2-40B4-BE49-F238E27FC236}">
                <a16:creationId xmlns:a16="http://schemas.microsoft.com/office/drawing/2014/main" id="{450B1375-CD00-63BB-9650-5F2DE5BC42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129B4E-BE88-16CC-541E-83BC283C4DE3}"/>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29128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DDBE-9ECE-7C41-5A85-89B7792609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D52F60-DEA3-78D6-8410-E9AB00CDA4BE}"/>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4" name="Footer Placeholder 3">
            <a:extLst>
              <a:ext uri="{FF2B5EF4-FFF2-40B4-BE49-F238E27FC236}">
                <a16:creationId xmlns:a16="http://schemas.microsoft.com/office/drawing/2014/main" id="{25F8DE3E-E7B7-6457-D40F-BA675A4F3A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5A5E0-DA8E-9C53-8020-3FEAEB6D3E97}"/>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418636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F68997-72F5-A83F-2B1D-49D9EE617C1D}"/>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3" name="Footer Placeholder 2">
            <a:extLst>
              <a:ext uri="{FF2B5EF4-FFF2-40B4-BE49-F238E27FC236}">
                <a16:creationId xmlns:a16="http://schemas.microsoft.com/office/drawing/2014/main" id="{5919B8AA-0503-1508-AD16-24D1D29F33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A276AF-3A70-4EE4-0E74-5C3E1DBFA28B}"/>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179436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B3F2-1333-800A-B94C-EEDEA231E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DB9C24-E076-2FCA-C5CB-F137754FA2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EF51A3-936B-79BE-5862-B73CE7D62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C893BD-B22D-2841-ABFA-2A3C7088E3DE}"/>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6" name="Footer Placeholder 5">
            <a:extLst>
              <a:ext uri="{FF2B5EF4-FFF2-40B4-BE49-F238E27FC236}">
                <a16:creationId xmlns:a16="http://schemas.microsoft.com/office/drawing/2014/main" id="{FF0AB260-3F79-0AA5-B4A4-4129EA53E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ACF55-D61F-B958-4A01-7F02C957A781}"/>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276967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204A-7468-4AC5-541F-C1F8ED2CF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1D9C9A-3552-892C-068B-CA852ACC3F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35568D-8740-E271-F88A-8416932CC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15C18-7CF2-0CB3-6F92-D26FFBDB3F95}"/>
              </a:ext>
            </a:extLst>
          </p:cNvPr>
          <p:cNvSpPr>
            <a:spLocks noGrp="1"/>
          </p:cNvSpPr>
          <p:nvPr>
            <p:ph type="dt" sz="half" idx="10"/>
          </p:nvPr>
        </p:nvSpPr>
        <p:spPr/>
        <p:txBody>
          <a:bodyPr/>
          <a:lstStyle/>
          <a:p>
            <a:fld id="{CEA20387-5238-4554-A742-D821F762D692}" type="datetimeFigureOut">
              <a:rPr lang="en-US" smtClean="0"/>
              <a:t>2/7/2024</a:t>
            </a:fld>
            <a:endParaRPr lang="en-US"/>
          </a:p>
        </p:txBody>
      </p:sp>
      <p:sp>
        <p:nvSpPr>
          <p:cNvPr id="6" name="Footer Placeholder 5">
            <a:extLst>
              <a:ext uri="{FF2B5EF4-FFF2-40B4-BE49-F238E27FC236}">
                <a16:creationId xmlns:a16="http://schemas.microsoft.com/office/drawing/2014/main" id="{AA11E3A0-59C1-15D8-CEE6-E41318285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5E1D2-1C3F-1C1F-371F-792B4F80703B}"/>
              </a:ext>
            </a:extLst>
          </p:cNvPr>
          <p:cNvSpPr>
            <a:spLocks noGrp="1"/>
          </p:cNvSpPr>
          <p:nvPr>
            <p:ph type="sldNum" sz="quarter" idx="12"/>
          </p:nvPr>
        </p:nvSpPr>
        <p:spPr/>
        <p:txBody>
          <a:bodyPr/>
          <a:lstStyle/>
          <a:p>
            <a:fld id="{4DA76FD0-3B1F-4762-8938-429EC86AD856}" type="slidenum">
              <a:rPr lang="en-US" smtClean="0"/>
              <a:t>‹#›</a:t>
            </a:fld>
            <a:endParaRPr lang="en-US"/>
          </a:p>
        </p:txBody>
      </p:sp>
    </p:spTree>
    <p:extLst>
      <p:ext uri="{BB962C8B-B14F-4D97-AF65-F5344CB8AC3E}">
        <p14:creationId xmlns:p14="http://schemas.microsoft.com/office/powerpoint/2010/main" val="46228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F06826-2CEB-4C65-D6C2-1557BE132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F99E6-58FA-88E3-4BD9-FF583E932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30D73-DE58-ED2D-5482-5F50DA62F5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20387-5238-4554-A742-D821F762D692}" type="datetimeFigureOut">
              <a:rPr lang="en-US" smtClean="0"/>
              <a:t>2/7/2024</a:t>
            </a:fld>
            <a:endParaRPr lang="en-US"/>
          </a:p>
        </p:txBody>
      </p:sp>
      <p:sp>
        <p:nvSpPr>
          <p:cNvPr id="5" name="Footer Placeholder 4">
            <a:extLst>
              <a:ext uri="{FF2B5EF4-FFF2-40B4-BE49-F238E27FC236}">
                <a16:creationId xmlns:a16="http://schemas.microsoft.com/office/drawing/2014/main" id="{8F8B54B5-3EE7-851F-C105-3B5D1CF15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7B75AC-2244-8C89-4A43-1DC4E66EA4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76FD0-3B1F-4762-8938-429EC86AD856}" type="slidenum">
              <a:rPr lang="en-US" smtClean="0"/>
              <a:t>‹#›</a:t>
            </a:fld>
            <a:endParaRPr lang="en-US"/>
          </a:p>
        </p:txBody>
      </p:sp>
    </p:spTree>
    <p:extLst>
      <p:ext uri="{BB962C8B-B14F-4D97-AF65-F5344CB8AC3E}">
        <p14:creationId xmlns:p14="http://schemas.microsoft.com/office/powerpoint/2010/main" val="1789237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5.sv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37.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jpeg"/><Relationship Id="rId4" Type="http://schemas.openxmlformats.org/officeDocument/2006/relationships/image" Target="../media/image35.jpe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fincen.gov/"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irs.gov/businesses/small-businesses-self-employed/tangible-property-final-regulations#SafeHarborElectionforSmallTaxpayers" TargetMode="External"/><Relationship Id="rId2" Type="http://schemas.openxmlformats.org/officeDocument/2006/relationships/hyperlink" Target="https://www.irs.gov/businesses/small-businesses-self-employed/tangible-property-final-regulations#:~:text=income%20and%20deductions.-,A%20de%20minimis%20safe%20harbor%20election,-Note%3A%20Effective%20fo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5.sv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5.sv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37.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jpeg"/><Relationship Id="rId4" Type="http://schemas.openxmlformats.org/officeDocument/2006/relationships/image" Target="../media/image35.jpeg"/><Relationship Id="rId9" Type="http://schemas.openxmlformats.org/officeDocument/2006/relationships/image" Target="../media/image39.sv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5.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2BFB5D-1C7E-9F45-E490-B8DD0E9F267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5235575-E53D-6CFC-70C1-819AAF10110F}"/>
              </a:ext>
            </a:extLst>
          </p:cNvPr>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10</a:t>
            </a:r>
          </a:p>
        </p:txBody>
      </p:sp>
      <p:sp>
        <p:nvSpPr>
          <p:cNvPr id="3" name="TextBox 3">
            <a:extLst>
              <a:ext uri="{FF2B5EF4-FFF2-40B4-BE49-F238E27FC236}">
                <a16:creationId xmlns:a16="http://schemas.microsoft.com/office/drawing/2014/main" id="{01BA2080-0C92-1C54-D87B-4B1EE644C156}"/>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7C89311B-4435-D6A1-FA9B-BE3D465F968F}"/>
              </a:ext>
            </a:extLst>
          </p:cNvPr>
          <p:cNvSpPr/>
          <p:nvPr/>
        </p:nvSpPr>
        <p:spPr>
          <a:xfrm>
            <a:off x="6698662" y="4343297"/>
            <a:ext cx="5493338" cy="2514703"/>
          </a:xfrm>
          <a:custGeom>
            <a:avLst/>
            <a:gdLst/>
            <a:ahLst/>
            <a:cxnLst/>
            <a:rect l="l" t="t" r="r" b="b"/>
            <a:pathLst>
              <a:path w="8240007" h="3772054">
                <a:moveTo>
                  <a:pt x="0" y="0"/>
                </a:moveTo>
                <a:lnTo>
                  <a:pt x="8240007" y="0"/>
                </a:lnTo>
                <a:lnTo>
                  <a:pt x="8240007" y="3772054"/>
                </a:lnTo>
                <a:lnTo>
                  <a:pt x="0" y="3772054"/>
                </a:lnTo>
                <a:lnTo>
                  <a:pt x="0" y="0"/>
                </a:lnTo>
                <a:close/>
              </a:path>
            </a:pathLst>
          </a:custGeom>
          <a:blipFill>
            <a:blip r:embed="rId2"/>
            <a:stretch>
              <a:fillRect t="-37511" b="-7825"/>
            </a:stretch>
          </a:blipFill>
        </p:spPr>
      </p:sp>
      <p:sp>
        <p:nvSpPr>
          <p:cNvPr id="5" name="Freeform 5">
            <a:extLst>
              <a:ext uri="{FF2B5EF4-FFF2-40B4-BE49-F238E27FC236}">
                <a16:creationId xmlns:a16="http://schemas.microsoft.com/office/drawing/2014/main" id="{63AC70D1-43DD-6CD6-BE36-F1AA273B06ED}"/>
              </a:ext>
            </a:extLst>
          </p:cNvPr>
          <p:cNvSpPr/>
          <p:nvPr/>
        </p:nvSpPr>
        <p:spPr>
          <a:xfrm>
            <a:off x="1205324" y="4343297"/>
            <a:ext cx="5493338" cy="2514703"/>
          </a:xfrm>
          <a:custGeom>
            <a:avLst/>
            <a:gdLst/>
            <a:ahLst/>
            <a:cxnLst/>
            <a:rect l="l" t="t" r="r" b="b"/>
            <a:pathLst>
              <a:path w="8240007" h="3772054">
                <a:moveTo>
                  <a:pt x="0" y="0"/>
                </a:moveTo>
                <a:lnTo>
                  <a:pt x="8240007" y="0"/>
                </a:lnTo>
                <a:lnTo>
                  <a:pt x="8240007" y="3772054"/>
                </a:lnTo>
                <a:lnTo>
                  <a:pt x="0" y="3772054"/>
                </a:lnTo>
                <a:lnTo>
                  <a:pt x="0" y="0"/>
                </a:lnTo>
                <a:close/>
              </a:path>
            </a:pathLst>
          </a:custGeom>
          <a:blipFill>
            <a:blip r:embed="rId3"/>
            <a:stretch>
              <a:fillRect t="-4294" b="-4322"/>
            </a:stretch>
          </a:blipFill>
        </p:spPr>
      </p:sp>
      <p:sp>
        <p:nvSpPr>
          <p:cNvPr id="6" name="TextBox 6">
            <a:extLst>
              <a:ext uri="{FF2B5EF4-FFF2-40B4-BE49-F238E27FC236}">
                <a16:creationId xmlns:a16="http://schemas.microsoft.com/office/drawing/2014/main" id="{1ACF00AB-0A3C-53EC-ABA8-76CBDC094193}"/>
              </a:ext>
            </a:extLst>
          </p:cNvPr>
          <p:cNvSpPr txBox="1"/>
          <p:nvPr/>
        </p:nvSpPr>
        <p:spPr>
          <a:xfrm>
            <a:off x="1205324" y="1221711"/>
            <a:ext cx="3266983" cy="2846933"/>
          </a:xfrm>
          <a:prstGeom prst="rect">
            <a:avLst/>
          </a:prstGeom>
        </p:spPr>
        <p:txBody>
          <a:bodyPr lIns="0" tIns="0" rIns="0" bIns="0" rtlCol="0" anchor="t">
            <a:spAutoFit/>
          </a:bodyPr>
          <a:lstStyle/>
          <a:p>
            <a:pPr>
              <a:lnSpc>
                <a:spcPts val="5599"/>
              </a:lnSpc>
            </a:pPr>
            <a:r>
              <a:rPr lang="en-US" sz="3999">
                <a:solidFill>
                  <a:srgbClr val="171616"/>
                </a:solidFill>
                <a:latin typeface="Nunito"/>
              </a:rPr>
              <a:t>WBOA 2024 Agenda – Mark Your Calendars</a:t>
            </a:r>
          </a:p>
        </p:txBody>
      </p:sp>
      <p:sp>
        <p:nvSpPr>
          <p:cNvPr id="7" name="TextBox 7">
            <a:extLst>
              <a:ext uri="{FF2B5EF4-FFF2-40B4-BE49-F238E27FC236}">
                <a16:creationId xmlns:a16="http://schemas.microsoft.com/office/drawing/2014/main" id="{D6C3E7D7-8974-2FF9-76A4-CB7917335CF5}"/>
              </a:ext>
            </a:extLst>
          </p:cNvPr>
          <p:cNvSpPr txBox="1"/>
          <p:nvPr/>
        </p:nvSpPr>
        <p:spPr>
          <a:xfrm>
            <a:off x="4805577" y="1753308"/>
            <a:ext cx="1827142" cy="495200"/>
          </a:xfrm>
          <a:prstGeom prst="rect">
            <a:avLst/>
          </a:prstGeom>
        </p:spPr>
        <p:txBody>
          <a:bodyPr lIns="0" tIns="0" rIns="0" bIns="0" rtlCol="0" anchor="t">
            <a:spAutoFit/>
          </a:bodyPr>
          <a:lstStyle/>
          <a:p>
            <a:pPr>
              <a:lnSpc>
                <a:spcPts val="1960"/>
              </a:lnSpc>
            </a:pPr>
            <a:r>
              <a:rPr lang="en-US" sz="1400" dirty="0">
                <a:solidFill>
                  <a:srgbClr val="171616"/>
                </a:solidFill>
                <a:latin typeface="Open Sans"/>
              </a:rPr>
              <a:t>Zoom with us. 7:30- 9:00 am</a:t>
            </a:r>
          </a:p>
        </p:txBody>
      </p:sp>
      <p:sp>
        <p:nvSpPr>
          <p:cNvPr id="8" name="TextBox 8">
            <a:extLst>
              <a:ext uri="{FF2B5EF4-FFF2-40B4-BE49-F238E27FC236}">
                <a16:creationId xmlns:a16="http://schemas.microsoft.com/office/drawing/2014/main" id="{E291D9D4-4A06-413A-718B-DBE0CC2E06D3}"/>
              </a:ext>
            </a:extLst>
          </p:cNvPr>
          <p:cNvSpPr txBox="1"/>
          <p:nvPr/>
        </p:nvSpPr>
        <p:spPr>
          <a:xfrm>
            <a:off x="4805577" y="1310612"/>
            <a:ext cx="1827142" cy="233205"/>
          </a:xfrm>
          <a:prstGeom prst="rect">
            <a:avLst/>
          </a:prstGeom>
        </p:spPr>
        <p:txBody>
          <a:bodyPr lIns="0" tIns="0" rIns="0" bIns="0" rtlCol="0" anchor="t">
            <a:spAutoFit/>
          </a:bodyPr>
          <a:lstStyle/>
          <a:p>
            <a:pPr>
              <a:lnSpc>
                <a:spcPts val="1960"/>
              </a:lnSpc>
            </a:pPr>
            <a:r>
              <a:rPr lang="en-US" sz="1400">
                <a:solidFill>
                  <a:srgbClr val="171616"/>
                </a:solidFill>
                <a:latin typeface="Open Sans Bold"/>
              </a:rPr>
              <a:t>Morning Meetings</a:t>
            </a:r>
          </a:p>
        </p:txBody>
      </p:sp>
      <p:sp>
        <p:nvSpPr>
          <p:cNvPr id="9" name="Freeform 9">
            <a:extLst>
              <a:ext uri="{FF2B5EF4-FFF2-40B4-BE49-F238E27FC236}">
                <a16:creationId xmlns:a16="http://schemas.microsoft.com/office/drawing/2014/main" id="{29F9AA52-FB44-C285-DB66-818257D8EAE9}"/>
              </a:ext>
            </a:extLst>
          </p:cNvPr>
          <p:cNvSpPr/>
          <p:nvPr/>
        </p:nvSpPr>
        <p:spPr>
          <a:xfrm>
            <a:off x="4805577" y="2467003"/>
            <a:ext cx="1562883" cy="409823"/>
          </a:xfrm>
          <a:custGeom>
            <a:avLst/>
            <a:gdLst/>
            <a:ahLst/>
            <a:cxnLst/>
            <a:rect l="l" t="t" r="r" b="b"/>
            <a:pathLst>
              <a:path w="2344324" h="614734">
                <a:moveTo>
                  <a:pt x="0" y="0"/>
                </a:moveTo>
                <a:lnTo>
                  <a:pt x="2344324" y="0"/>
                </a:lnTo>
                <a:lnTo>
                  <a:pt x="2344324" y="614734"/>
                </a:lnTo>
                <a:lnTo>
                  <a:pt x="0" y="614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a:extLst>
              <a:ext uri="{FF2B5EF4-FFF2-40B4-BE49-F238E27FC236}">
                <a16:creationId xmlns:a16="http://schemas.microsoft.com/office/drawing/2014/main" id="{C1770762-AA35-6860-45E6-E1686D4DA595}"/>
              </a:ext>
            </a:extLst>
          </p:cNvPr>
          <p:cNvSpPr txBox="1"/>
          <p:nvPr/>
        </p:nvSpPr>
        <p:spPr>
          <a:xfrm>
            <a:off x="4805577" y="2569795"/>
            <a:ext cx="1562883" cy="163571"/>
          </a:xfrm>
          <a:prstGeom prst="rect">
            <a:avLst/>
          </a:prstGeom>
        </p:spPr>
        <p:txBody>
          <a:bodyPr lIns="0" tIns="0" rIns="0" bIns="0" rtlCol="0" anchor="t">
            <a:spAutoFit/>
          </a:bodyPr>
          <a:lstStyle/>
          <a:p>
            <a:pPr algn="ctr">
              <a:lnSpc>
                <a:spcPts val="1387"/>
              </a:lnSpc>
            </a:pPr>
            <a:r>
              <a:rPr lang="en-US" sz="991" spc="125">
                <a:solidFill>
                  <a:srgbClr val="FFFCF6"/>
                </a:solidFill>
                <a:latin typeface="Open Sans Bold"/>
              </a:rPr>
              <a:t>2ⁿᵈ Thursday AM</a:t>
            </a:r>
          </a:p>
        </p:txBody>
      </p:sp>
      <p:sp>
        <p:nvSpPr>
          <p:cNvPr id="11" name="TextBox 11">
            <a:extLst>
              <a:ext uri="{FF2B5EF4-FFF2-40B4-BE49-F238E27FC236}">
                <a16:creationId xmlns:a16="http://schemas.microsoft.com/office/drawing/2014/main" id="{200C7C6C-BC13-57A7-FF17-BE15367F75BE}"/>
              </a:ext>
            </a:extLst>
          </p:cNvPr>
          <p:cNvSpPr txBox="1"/>
          <p:nvPr/>
        </p:nvSpPr>
        <p:spPr>
          <a:xfrm>
            <a:off x="7132133" y="1310612"/>
            <a:ext cx="1827142" cy="233205"/>
          </a:xfrm>
          <a:prstGeom prst="rect">
            <a:avLst/>
          </a:prstGeom>
        </p:spPr>
        <p:txBody>
          <a:bodyPr lIns="0" tIns="0" rIns="0" bIns="0" rtlCol="0" anchor="t">
            <a:spAutoFit/>
          </a:bodyPr>
          <a:lstStyle/>
          <a:p>
            <a:pPr>
              <a:lnSpc>
                <a:spcPts val="1960"/>
              </a:lnSpc>
            </a:pPr>
            <a:r>
              <a:rPr lang="en-US" sz="1400">
                <a:solidFill>
                  <a:srgbClr val="171616"/>
                </a:solidFill>
                <a:latin typeface="Open Sans Bold"/>
              </a:rPr>
              <a:t>On the Road Events</a:t>
            </a:r>
          </a:p>
        </p:txBody>
      </p:sp>
      <p:sp>
        <p:nvSpPr>
          <p:cNvPr id="12" name="Freeform 12">
            <a:extLst>
              <a:ext uri="{FF2B5EF4-FFF2-40B4-BE49-F238E27FC236}">
                <a16:creationId xmlns:a16="http://schemas.microsoft.com/office/drawing/2014/main" id="{C615BB0B-44FD-50DD-06BB-E05EE45F027A}"/>
              </a:ext>
            </a:extLst>
          </p:cNvPr>
          <p:cNvSpPr/>
          <p:nvPr/>
        </p:nvSpPr>
        <p:spPr>
          <a:xfrm>
            <a:off x="7132133" y="2467003"/>
            <a:ext cx="1562883" cy="409823"/>
          </a:xfrm>
          <a:custGeom>
            <a:avLst/>
            <a:gdLst/>
            <a:ahLst/>
            <a:cxnLst/>
            <a:rect l="l" t="t" r="r" b="b"/>
            <a:pathLst>
              <a:path w="2344324" h="614734">
                <a:moveTo>
                  <a:pt x="0" y="0"/>
                </a:moveTo>
                <a:lnTo>
                  <a:pt x="2344324" y="0"/>
                </a:lnTo>
                <a:lnTo>
                  <a:pt x="2344324" y="614734"/>
                </a:lnTo>
                <a:lnTo>
                  <a:pt x="0" y="614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a:extLst>
              <a:ext uri="{FF2B5EF4-FFF2-40B4-BE49-F238E27FC236}">
                <a16:creationId xmlns:a16="http://schemas.microsoft.com/office/drawing/2014/main" id="{BBC19FD9-6250-2281-3D6E-7CA64026DD6B}"/>
              </a:ext>
            </a:extLst>
          </p:cNvPr>
          <p:cNvSpPr txBox="1"/>
          <p:nvPr/>
        </p:nvSpPr>
        <p:spPr>
          <a:xfrm>
            <a:off x="7132133" y="2569795"/>
            <a:ext cx="1562883" cy="163571"/>
          </a:xfrm>
          <a:prstGeom prst="rect">
            <a:avLst/>
          </a:prstGeom>
        </p:spPr>
        <p:txBody>
          <a:bodyPr lIns="0" tIns="0" rIns="0" bIns="0" rtlCol="0" anchor="t">
            <a:spAutoFit/>
          </a:bodyPr>
          <a:lstStyle/>
          <a:p>
            <a:pPr algn="ctr">
              <a:lnSpc>
                <a:spcPts val="1387"/>
              </a:lnSpc>
            </a:pPr>
            <a:r>
              <a:rPr lang="en-US" sz="991" spc="125">
                <a:solidFill>
                  <a:srgbClr val="FFFCF6"/>
                </a:solidFill>
                <a:latin typeface="Open Sans Bold"/>
              </a:rPr>
              <a:t>3ʳᵈ Thursday PM*</a:t>
            </a:r>
          </a:p>
        </p:txBody>
      </p:sp>
      <p:sp>
        <p:nvSpPr>
          <p:cNvPr id="14" name="TextBox 14">
            <a:extLst>
              <a:ext uri="{FF2B5EF4-FFF2-40B4-BE49-F238E27FC236}">
                <a16:creationId xmlns:a16="http://schemas.microsoft.com/office/drawing/2014/main" id="{EB621441-48C2-CB19-FD94-FA20C4FDB5D9}"/>
              </a:ext>
            </a:extLst>
          </p:cNvPr>
          <p:cNvSpPr txBox="1"/>
          <p:nvPr/>
        </p:nvSpPr>
        <p:spPr>
          <a:xfrm>
            <a:off x="9458690" y="1310612"/>
            <a:ext cx="1827142" cy="233205"/>
          </a:xfrm>
          <a:prstGeom prst="rect">
            <a:avLst/>
          </a:prstGeom>
        </p:spPr>
        <p:txBody>
          <a:bodyPr lIns="0" tIns="0" rIns="0" bIns="0" rtlCol="0" anchor="t">
            <a:spAutoFit/>
          </a:bodyPr>
          <a:lstStyle/>
          <a:p>
            <a:pPr>
              <a:lnSpc>
                <a:spcPts val="1960"/>
              </a:lnSpc>
            </a:pPr>
            <a:r>
              <a:rPr lang="en-US" sz="1400">
                <a:solidFill>
                  <a:srgbClr val="171616"/>
                </a:solidFill>
                <a:latin typeface="Open Sans Bold"/>
              </a:rPr>
              <a:t>Boot Camps</a:t>
            </a:r>
          </a:p>
        </p:txBody>
      </p:sp>
      <p:sp>
        <p:nvSpPr>
          <p:cNvPr id="15" name="Freeform 15">
            <a:extLst>
              <a:ext uri="{FF2B5EF4-FFF2-40B4-BE49-F238E27FC236}">
                <a16:creationId xmlns:a16="http://schemas.microsoft.com/office/drawing/2014/main" id="{E4E2224D-CAD8-17A1-5133-9ADA19FD6750}"/>
              </a:ext>
            </a:extLst>
          </p:cNvPr>
          <p:cNvSpPr/>
          <p:nvPr/>
        </p:nvSpPr>
        <p:spPr>
          <a:xfrm>
            <a:off x="9458689" y="2467003"/>
            <a:ext cx="1562883" cy="409823"/>
          </a:xfrm>
          <a:custGeom>
            <a:avLst/>
            <a:gdLst/>
            <a:ahLst/>
            <a:cxnLst/>
            <a:rect l="l" t="t" r="r" b="b"/>
            <a:pathLst>
              <a:path w="2344324" h="614734">
                <a:moveTo>
                  <a:pt x="0" y="0"/>
                </a:moveTo>
                <a:lnTo>
                  <a:pt x="2344324" y="0"/>
                </a:lnTo>
                <a:lnTo>
                  <a:pt x="2344324" y="614734"/>
                </a:lnTo>
                <a:lnTo>
                  <a:pt x="0" y="614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a:extLst>
              <a:ext uri="{FF2B5EF4-FFF2-40B4-BE49-F238E27FC236}">
                <a16:creationId xmlns:a16="http://schemas.microsoft.com/office/drawing/2014/main" id="{32D9EC42-24CE-07C2-0176-FE5676F87C6C}"/>
              </a:ext>
            </a:extLst>
          </p:cNvPr>
          <p:cNvSpPr txBox="1"/>
          <p:nvPr/>
        </p:nvSpPr>
        <p:spPr>
          <a:xfrm>
            <a:off x="9458689" y="2569795"/>
            <a:ext cx="1562883" cy="163571"/>
          </a:xfrm>
          <a:prstGeom prst="rect">
            <a:avLst/>
          </a:prstGeom>
        </p:spPr>
        <p:txBody>
          <a:bodyPr lIns="0" tIns="0" rIns="0" bIns="0" rtlCol="0" anchor="t">
            <a:spAutoFit/>
          </a:bodyPr>
          <a:lstStyle/>
          <a:p>
            <a:pPr algn="ctr">
              <a:lnSpc>
                <a:spcPts val="1387"/>
              </a:lnSpc>
            </a:pPr>
            <a:r>
              <a:rPr lang="en-US" sz="991" spc="125">
                <a:solidFill>
                  <a:srgbClr val="FFFCF6"/>
                </a:solidFill>
                <a:latin typeface="Open Sans Bold"/>
              </a:rPr>
              <a:t>Spring and Fall</a:t>
            </a:r>
          </a:p>
        </p:txBody>
      </p:sp>
      <p:grpSp>
        <p:nvGrpSpPr>
          <p:cNvPr id="17" name="Group 17">
            <a:extLst>
              <a:ext uri="{FF2B5EF4-FFF2-40B4-BE49-F238E27FC236}">
                <a16:creationId xmlns:a16="http://schemas.microsoft.com/office/drawing/2014/main" id="{C4F69DC7-3C88-6DAB-02E4-788C78C59EC3}"/>
              </a:ext>
            </a:extLst>
          </p:cNvPr>
          <p:cNvGrpSpPr/>
          <p:nvPr/>
        </p:nvGrpSpPr>
        <p:grpSpPr>
          <a:xfrm>
            <a:off x="50800" y="50800"/>
            <a:ext cx="783467" cy="762292"/>
            <a:chOff x="0" y="0"/>
            <a:chExt cx="1566933" cy="1524584"/>
          </a:xfrm>
        </p:grpSpPr>
        <p:sp>
          <p:nvSpPr>
            <p:cNvPr id="18" name="Freeform 18">
              <a:extLst>
                <a:ext uri="{FF2B5EF4-FFF2-40B4-BE49-F238E27FC236}">
                  <a16:creationId xmlns:a16="http://schemas.microsoft.com/office/drawing/2014/main" id="{6D264D9A-A6AE-0AD8-F6B4-9C68FFE69BBB}"/>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6"/>
              <a:stretch>
                <a:fillRect t="-29" b="-26"/>
              </a:stretch>
            </a:blipFill>
          </p:spPr>
        </p:sp>
      </p:grpSp>
      <p:sp>
        <p:nvSpPr>
          <p:cNvPr id="19" name="TextBox 19">
            <a:extLst>
              <a:ext uri="{FF2B5EF4-FFF2-40B4-BE49-F238E27FC236}">
                <a16:creationId xmlns:a16="http://schemas.microsoft.com/office/drawing/2014/main" id="{92F64AED-204B-9299-702E-B7990D24F202}"/>
              </a:ext>
            </a:extLst>
          </p:cNvPr>
          <p:cNvSpPr txBox="1"/>
          <p:nvPr/>
        </p:nvSpPr>
        <p:spPr>
          <a:xfrm>
            <a:off x="7132133" y="1753308"/>
            <a:ext cx="1827142" cy="238720"/>
          </a:xfrm>
          <a:prstGeom prst="rect">
            <a:avLst/>
          </a:prstGeom>
        </p:spPr>
        <p:txBody>
          <a:bodyPr lIns="0" tIns="0" rIns="0" bIns="0" rtlCol="0" anchor="t">
            <a:spAutoFit/>
          </a:bodyPr>
          <a:lstStyle/>
          <a:p>
            <a:pPr>
              <a:lnSpc>
                <a:spcPts val="1960"/>
              </a:lnSpc>
            </a:pPr>
            <a:r>
              <a:rPr lang="en-US" sz="1400" dirty="0">
                <a:solidFill>
                  <a:srgbClr val="171616"/>
                </a:solidFill>
                <a:latin typeface="Open Sans"/>
              </a:rPr>
              <a:t>In-person 6-8 pm</a:t>
            </a:r>
          </a:p>
        </p:txBody>
      </p:sp>
      <p:sp>
        <p:nvSpPr>
          <p:cNvPr id="20" name="TextBox 20">
            <a:extLst>
              <a:ext uri="{FF2B5EF4-FFF2-40B4-BE49-F238E27FC236}">
                <a16:creationId xmlns:a16="http://schemas.microsoft.com/office/drawing/2014/main" id="{61CE3FD4-A7FC-1962-4BF1-4F27B97C3AD0}"/>
              </a:ext>
            </a:extLst>
          </p:cNvPr>
          <p:cNvSpPr txBox="1"/>
          <p:nvPr/>
        </p:nvSpPr>
        <p:spPr>
          <a:xfrm>
            <a:off x="9458689" y="1753308"/>
            <a:ext cx="1827142" cy="495200"/>
          </a:xfrm>
          <a:prstGeom prst="rect">
            <a:avLst/>
          </a:prstGeom>
        </p:spPr>
        <p:txBody>
          <a:bodyPr lIns="0" tIns="0" rIns="0" bIns="0" rtlCol="0" anchor="t">
            <a:spAutoFit/>
          </a:bodyPr>
          <a:lstStyle/>
          <a:p>
            <a:pPr>
              <a:lnSpc>
                <a:spcPts val="1960"/>
              </a:lnSpc>
            </a:pPr>
            <a:r>
              <a:rPr lang="en-US" sz="1400" dirty="0">
                <a:solidFill>
                  <a:srgbClr val="171616"/>
                </a:solidFill>
                <a:latin typeface="Open Sans"/>
              </a:rPr>
              <a:t>In-person, Spring &amp; Fall, TBA</a:t>
            </a:r>
          </a:p>
        </p:txBody>
      </p:sp>
    </p:spTree>
    <p:extLst>
      <p:ext uri="{BB962C8B-B14F-4D97-AF65-F5344CB8AC3E}">
        <p14:creationId xmlns:p14="http://schemas.microsoft.com/office/powerpoint/2010/main" val="973747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B226CA-1A50-CB16-1F4E-AD40721DD5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1A287E-BF13-8E0B-18B9-425B19C1030F}"/>
              </a:ext>
            </a:extLst>
          </p:cNvPr>
          <p:cNvSpPr/>
          <p:nvPr/>
        </p:nvSpPr>
        <p:spPr>
          <a:xfrm>
            <a:off x="685800" y="685800"/>
            <a:ext cx="10820403" cy="5486400"/>
          </a:xfrm>
          <a:custGeom>
            <a:avLst/>
            <a:gdLst/>
            <a:ahLst/>
            <a:cxnLst/>
            <a:rect l="l" t="t" r="r" b="b"/>
            <a:pathLst>
              <a:path w="16230604" h="8229600">
                <a:moveTo>
                  <a:pt x="0" y="0"/>
                </a:moveTo>
                <a:lnTo>
                  <a:pt x="16230604" y="0"/>
                </a:lnTo>
                <a:lnTo>
                  <a:pt x="16230604"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a:extLst>
              <a:ext uri="{FF2B5EF4-FFF2-40B4-BE49-F238E27FC236}">
                <a16:creationId xmlns:a16="http://schemas.microsoft.com/office/drawing/2014/main" id="{96AE4FFF-E6DB-23A4-579D-B5C898797C48}"/>
              </a:ext>
            </a:extLst>
          </p:cNvPr>
          <p:cNvSpPr txBox="1"/>
          <p:nvPr/>
        </p:nvSpPr>
        <p:spPr>
          <a:xfrm>
            <a:off x="10735652" y="456451"/>
            <a:ext cx="770549"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11</a:t>
            </a:r>
          </a:p>
          <a:p>
            <a:pPr algn="r">
              <a:lnSpc>
                <a:spcPts val="1492"/>
              </a:lnSpc>
            </a:pPr>
            <a:endParaRPr lang="en-US" sz="1066">
              <a:solidFill>
                <a:srgbClr val="171616"/>
              </a:solidFill>
              <a:latin typeface="Open Sans"/>
            </a:endParaRPr>
          </a:p>
        </p:txBody>
      </p:sp>
      <p:sp>
        <p:nvSpPr>
          <p:cNvPr id="4" name="TextBox 4">
            <a:extLst>
              <a:ext uri="{FF2B5EF4-FFF2-40B4-BE49-F238E27FC236}">
                <a16:creationId xmlns:a16="http://schemas.microsoft.com/office/drawing/2014/main" id="{31EB35A5-3F18-306E-4C10-F5A63168AFDC}"/>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5" name="TextBox 5">
            <a:extLst>
              <a:ext uri="{FF2B5EF4-FFF2-40B4-BE49-F238E27FC236}">
                <a16:creationId xmlns:a16="http://schemas.microsoft.com/office/drawing/2014/main" id="{DD246AA5-58EE-3795-1066-8444408D2CFC}"/>
              </a:ext>
            </a:extLst>
          </p:cNvPr>
          <p:cNvSpPr txBox="1"/>
          <p:nvPr/>
        </p:nvSpPr>
        <p:spPr>
          <a:xfrm>
            <a:off x="1325032" y="2824009"/>
            <a:ext cx="9541937" cy="1235403"/>
          </a:xfrm>
          <a:prstGeom prst="rect">
            <a:avLst/>
          </a:prstGeom>
        </p:spPr>
        <p:txBody>
          <a:bodyPr lIns="0" tIns="0" rIns="0" bIns="0" rtlCol="0" anchor="t">
            <a:spAutoFit/>
          </a:bodyPr>
          <a:lstStyle/>
          <a:p>
            <a:pPr algn="ctr">
              <a:lnSpc>
                <a:spcPts val="4938"/>
              </a:lnSpc>
            </a:pPr>
            <a:r>
              <a:rPr lang="en-US" sz="3528">
                <a:solidFill>
                  <a:srgbClr val="171616"/>
                </a:solidFill>
                <a:latin typeface="Nunito"/>
              </a:rPr>
              <a:t>"You do not just wake up and become the butterfly - Growth is a process."</a:t>
            </a:r>
          </a:p>
        </p:txBody>
      </p:sp>
      <p:sp>
        <p:nvSpPr>
          <p:cNvPr id="6" name="TextBox 6">
            <a:extLst>
              <a:ext uri="{FF2B5EF4-FFF2-40B4-BE49-F238E27FC236}">
                <a16:creationId xmlns:a16="http://schemas.microsoft.com/office/drawing/2014/main" id="{CB9713EE-BFF8-ED69-39E4-0C8EC50C50C9}"/>
              </a:ext>
            </a:extLst>
          </p:cNvPr>
          <p:cNvSpPr txBox="1"/>
          <p:nvPr/>
        </p:nvSpPr>
        <p:spPr>
          <a:xfrm>
            <a:off x="4112297" y="4649031"/>
            <a:ext cx="3967407" cy="258276"/>
          </a:xfrm>
          <a:prstGeom prst="rect">
            <a:avLst/>
          </a:prstGeom>
        </p:spPr>
        <p:txBody>
          <a:bodyPr lIns="0" tIns="0" rIns="0" bIns="0" rtlCol="0" anchor="t">
            <a:spAutoFit/>
          </a:bodyPr>
          <a:lstStyle/>
          <a:p>
            <a:pPr algn="ctr">
              <a:lnSpc>
                <a:spcPts val="2239"/>
              </a:lnSpc>
            </a:pPr>
            <a:r>
              <a:rPr lang="en-US" sz="1599">
                <a:solidFill>
                  <a:srgbClr val="171616"/>
                </a:solidFill>
                <a:latin typeface="Open Sans Bold"/>
              </a:rPr>
              <a:t>- Rupi Kaur </a:t>
            </a:r>
          </a:p>
        </p:txBody>
      </p:sp>
      <p:sp>
        <p:nvSpPr>
          <p:cNvPr id="7" name="TextBox 7">
            <a:extLst>
              <a:ext uri="{FF2B5EF4-FFF2-40B4-BE49-F238E27FC236}">
                <a16:creationId xmlns:a16="http://schemas.microsoft.com/office/drawing/2014/main" id="{FAC704FF-4E8F-6223-90BC-8CB8D058107D}"/>
              </a:ext>
            </a:extLst>
          </p:cNvPr>
          <p:cNvSpPr txBox="1"/>
          <p:nvPr/>
        </p:nvSpPr>
        <p:spPr>
          <a:xfrm>
            <a:off x="3684344" y="1792409"/>
            <a:ext cx="4823312" cy="562270"/>
          </a:xfrm>
          <a:prstGeom prst="rect">
            <a:avLst/>
          </a:prstGeom>
        </p:spPr>
        <p:txBody>
          <a:bodyPr lIns="0" tIns="0" rIns="0" bIns="0" rtlCol="0" anchor="t">
            <a:spAutoFit/>
          </a:bodyPr>
          <a:lstStyle/>
          <a:p>
            <a:pPr algn="ctr">
              <a:lnSpc>
                <a:spcPts val="4825"/>
              </a:lnSpc>
            </a:pPr>
            <a:r>
              <a:rPr lang="en-US" sz="3447">
                <a:solidFill>
                  <a:srgbClr val="171616"/>
                </a:solidFill>
                <a:latin typeface="Open Sans Bold"/>
              </a:rPr>
              <a:t>QUOTES</a:t>
            </a:r>
          </a:p>
        </p:txBody>
      </p:sp>
      <p:grpSp>
        <p:nvGrpSpPr>
          <p:cNvPr id="8" name="Group 8">
            <a:extLst>
              <a:ext uri="{FF2B5EF4-FFF2-40B4-BE49-F238E27FC236}">
                <a16:creationId xmlns:a16="http://schemas.microsoft.com/office/drawing/2014/main" id="{40EC8985-CF0D-ACDB-E9DD-B7F3DCBF4C34}"/>
              </a:ext>
            </a:extLst>
          </p:cNvPr>
          <p:cNvGrpSpPr/>
          <p:nvPr/>
        </p:nvGrpSpPr>
        <p:grpSpPr>
          <a:xfrm>
            <a:off x="50800" y="50800"/>
            <a:ext cx="783467" cy="762292"/>
            <a:chOff x="0" y="0"/>
            <a:chExt cx="1566933" cy="1524584"/>
          </a:xfrm>
        </p:grpSpPr>
        <p:sp>
          <p:nvSpPr>
            <p:cNvPr id="9" name="Freeform 9">
              <a:extLst>
                <a:ext uri="{FF2B5EF4-FFF2-40B4-BE49-F238E27FC236}">
                  <a16:creationId xmlns:a16="http://schemas.microsoft.com/office/drawing/2014/main" id="{F76E733E-E123-E701-3373-667D3E17023F}"/>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4"/>
              <a:stretch>
                <a:fillRect t="-29" b="-26"/>
              </a:stretch>
            </a:blipFill>
          </p:spPr>
        </p:sp>
      </p:grpSp>
    </p:spTree>
    <p:extLst>
      <p:ext uri="{BB962C8B-B14F-4D97-AF65-F5344CB8AC3E}">
        <p14:creationId xmlns:p14="http://schemas.microsoft.com/office/powerpoint/2010/main" val="3878991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A188EFE-2681-2AA8-6A86-C76552229AC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969B46-F8D0-3165-1775-B698C0428C37}"/>
              </a:ext>
            </a:extLst>
          </p:cNvPr>
          <p:cNvSpPr/>
          <p:nvPr/>
        </p:nvSpPr>
        <p:spPr>
          <a:xfrm>
            <a:off x="8760817" y="0"/>
            <a:ext cx="3431183" cy="6858000"/>
          </a:xfrm>
          <a:custGeom>
            <a:avLst/>
            <a:gdLst/>
            <a:ahLst/>
            <a:cxnLst/>
            <a:rect l="l" t="t" r="r" b="b"/>
            <a:pathLst>
              <a:path w="5146774" h="10287000">
                <a:moveTo>
                  <a:pt x="0" y="0"/>
                </a:moveTo>
                <a:lnTo>
                  <a:pt x="5146774" y="0"/>
                </a:lnTo>
                <a:lnTo>
                  <a:pt x="5146774" y="10287000"/>
                </a:lnTo>
                <a:lnTo>
                  <a:pt x="0" y="10287000"/>
                </a:lnTo>
                <a:lnTo>
                  <a:pt x="0" y="0"/>
                </a:lnTo>
                <a:close/>
              </a:path>
            </a:pathLst>
          </a:custGeom>
          <a:blipFill>
            <a:blip r:embed="rId2"/>
            <a:stretch>
              <a:fillRect l="-31985" r="-1297"/>
            </a:stretch>
          </a:blipFill>
        </p:spPr>
      </p:sp>
      <p:sp>
        <p:nvSpPr>
          <p:cNvPr id="3" name="TextBox 3">
            <a:extLst>
              <a:ext uri="{FF2B5EF4-FFF2-40B4-BE49-F238E27FC236}">
                <a16:creationId xmlns:a16="http://schemas.microsoft.com/office/drawing/2014/main" id="{6698B97A-23B2-E336-DCD2-F440587E908B}"/>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3E552159-5445-D2BD-7A30-B19E03DCF957}"/>
              </a:ext>
            </a:extLst>
          </p:cNvPr>
          <p:cNvSpPr/>
          <p:nvPr/>
        </p:nvSpPr>
        <p:spPr>
          <a:xfrm>
            <a:off x="685800" y="685800"/>
            <a:ext cx="3155197" cy="2907277"/>
          </a:xfrm>
          <a:custGeom>
            <a:avLst/>
            <a:gdLst/>
            <a:ahLst/>
            <a:cxnLst/>
            <a:rect l="l" t="t" r="r" b="b"/>
            <a:pathLst>
              <a:path w="4732796" h="4360916">
                <a:moveTo>
                  <a:pt x="0" y="0"/>
                </a:moveTo>
                <a:lnTo>
                  <a:pt x="4732796" y="0"/>
                </a:lnTo>
                <a:lnTo>
                  <a:pt x="4732796" y="4360916"/>
                </a:lnTo>
                <a:lnTo>
                  <a:pt x="0" y="4360916"/>
                </a:lnTo>
                <a:lnTo>
                  <a:pt x="0" y="0"/>
                </a:lnTo>
                <a:close/>
              </a:path>
            </a:pathLst>
          </a:custGeom>
          <a:blipFill>
            <a:blip r:embed="rId3"/>
            <a:stretch>
              <a:fillRect t="-50207" b="-133"/>
            </a:stretch>
          </a:blipFill>
        </p:spPr>
      </p:sp>
      <p:sp>
        <p:nvSpPr>
          <p:cNvPr id="5" name="TextBox 5">
            <a:extLst>
              <a:ext uri="{FF2B5EF4-FFF2-40B4-BE49-F238E27FC236}">
                <a16:creationId xmlns:a16="http://schemas.microsoft.com/office/drawing/2014/main" id="{72FDFC08-90B9-B4FA-DA87-4D2C53ED8F52}"/>
              </a:ext>
            </a:extLst>
          </p:cNvPr>
          <p:cNvSpPr txBox="1"/>
          <p:nvPr/>
        </p:nvSpPr>
        <p:spPr>
          <a:xfrm>
            <a:off x="4810237" y="2145278"/>
            <a:ext cx="3266983" cy="2492990"/>
          </a:xfrm>
          <a:prstGeom prst="rect">
            <a:avLst/>
          </a:prstGeom>
        </p:spPr>
        <p:txBody>
          <a:bodyPr lIns="0" tIns="0" rIns="0" bIns="0" rtlCol="0" anchor="t">
            <a:spAutoFit/>
          </a:bodyPr>
          <a:lstStyle/>
          <a:p>
            <a:pPr>
              <a:lnSpc>
                <a:spcPts val="5599"/>
              </a:lnSpc>
            </a:pPr>
            <a:r>
              <a:rPr lang="en-US" sz="4000" dirty="0">
                <a:solidFill>
                  <a:srgbClr val="171616"/>
                </a:solidFill>
                <a:latin typeface="Nunito"/>
              </a:rPr>
              <a:t>Get Involved</a:t>
            </a:r>
          </a:p>
          <a:p>
            <a:pPr>
              <a:lnSpc>
                <a:spcPts val="2987"/>
              </a:lnSpc>
            </a:pPr>
            <a:r>
              <a:rPr lang="en-US" sz="2133" dirty="0">
                <a:solidFill>
                  <a:srgbClr val="171616"/>
                </a:solidFill>
                <a:latin typeface="Nunito"/>
              </a:rPr>
              <a:t>A lot or a little. Lead or join a team or help out at events.</a:t>
            </a:r>
          </a:p>
          <a:p>
            <a:pPr>
              <a:lnSpc>
                <a:spcPts val="5599"/>
              </a:lnSpc>
            </a:pPr>
            <a:endParaRPr lang="en-US" sz="2133" dirty="0">
              <a:solidFill>
                <a:srgbClr val="171616"/>
              </a:solidFill>
              <a:latin typeface="Nunito"/>
            </a:endParaRPr>
          </a:p>
        </p:txBody>
      </p:sp>
      <p:sp>
        <p:nvSpPr>
          <p:cNvPr id="6" name="TextBox 6">
            <a:extLst>
              <a:ext uri="{FF2B5EF4-FFF2-40B4-BE49-F238E27FC236}">
                <a16:creationId xmlns:a16="http://schemas.microsoft.com/office/drawing/2014/main" id="{964ED0A6-D216-5063-1C65-C9684FA10088}"/>
              </a:ext>
            </a:extLst>
          </p:cNvPr>
          <p:cNvSpPr txBox="1"/>
          <p:nvPr/>
        </p:nvSpPr>
        <p:spPr>
          <a:xfrm>
            <a:off x="2751224" y="4638268"/>
            <a:ext cx="5162711" cy="1038746"/>
          </a:xfrm>
          <a:prstGeom prst="rect">
            <a:avLst/>
          </a:prstGeom>
        </p:spPr>
        <p:txBody>
          <a:bodyPr lIns="0" tIns="0" rIns="0" bIns="0" rtlCol="0" anchor="t">
            <a:spAutoFit/>
          </a:bodyPr>
          <a:lstStyle/>
          <a:p>
            <a:pPr marL="257400" lvl="1" indent="-128700">
              <a:lnSpc>
                <a:spcPts val="2739"/>
              </a:lnSpc>
              <a:buFont typeface="Arial"/>
              <a:buChar char="•"/>
            </a:pPr>
            <a:r>
              <a:rPr lang="en-US" sz="2800" spc="19">
                <a:solidFill>
                  <a:srgbClr val="000000"/>
                </a:solidFill>
                <a:latin typeface="Manjari"/>
              </a:rPr>
              <a:t>Events</a:t>
            </a:r>
          </a:p>
          <a:p>
            <a:pPr marL="257400" lvl="1" indent="-128700">
              <a:lnSpc>
                <a:spcPts val="2739"/>
              </a:lnSpc>
              <a:buFont typeface="Arial"/>
              <a:buChar char="•"/>
            </a:pPr>
            <a:r>
              <a:rPr lang="en-US" sz="2800" spc="19">
                <a:solidFill>
                  <a:srgbClr val="000000"/>
                </a:solidFill>
                <a:latin typeface="Manjari"/>
              </a:rPr>
              <a:t>Public Relations</a:t>
            </a:r>
          </a:p>
          <a:p>
            <a:pPr marL="257400" lvl="1" indent="-128700">
              <a:lnSpc>
                <a:spcPts val="2739"/>
              </a:lnSpc>
              <a:buFont typeface="Arial"/>
              <a:buChar char="•"/>
            </a:pPr>
            <a:r>
              <a:rPr lang="en-US" sz="2800" spc="19">
                <a:solidFill>
                  <a:srgbClr val="000000"/>
                </a:solidFill>
                <a:latin typeface="Manjari"/>
              </a:rPr>
              <a:t>Member outreach</a:t>
            </a:r>
          </a:p>
        </p:txBody>
      </p:sp>
      <p:sp>
        <p:nvSpPr>
          <p:cNvPr id="7" name="TextBox 7">
            <a:extLst>
              <a:ext uri="{FF2B5EF4-FFF2-40B4-BE49-F238E27FC236}">
                <a16:creationId xmlns:a16="http://schemas.microsoft.com/office/drawing/2014/main" id="{88B2B47D-00EB-26F5-ACC4-1913E0246EFB}"/>
              </a:ext>
            </a:extLst>
          </p:cNvPr>
          <p:cNvSpPr txBox="1"/>
          <p:nvPr/>
        </p:nvSpPr>
        <p:spPr>
          <a:xfrm>
            <a:off x="1066801" y="4373901"/>
            <a:ext cx="1577059" cy="585288"/>
          </a:xfrm>
          <a:prstGeom prst="rect">
            <a:avLst/>
          </a:prstGeom>
        </p:spPr>
        <p:txBody>
          <a:bodyPr lIns="0" tIns="0" rIns="0" bIns="0" rtlCol="0" anchor="t">
            <a:spAutoFit/>
          </a:bodyPr>
          <a:lstStyle/>
          <a:p>
            <a:pPr>
              <a:lnSpc>
                <a:spcPts val="5008"/>
              </a:lnSpc>
            </a:pPr>
            <a:r>
              <a:rPr lang="en-US" sz="3577">
                <a:solidFill>
                  <a:srgbClr val="171616"/>
                </a:solidFill>
                <a:latin typeface="Manjari Bold"/>
              </a:rPr>
              <a:t>Teams</a:t>
            </a:r>
          </a:p>
        </p:txBody>
      </p:sp>
      <p:grpSp>
        <p:nvGrpSpPr>
          <p:cNvPr id="8" name="Group 8">
            <a:extLst>
              <a:ext uri="{FF2B5EF4-FFF2-40B4-BE49-F238E27FC236}">
                <a16:creationId xmlns:a16="http://schemas.microsoft.com/office/drawing/2014/main" id="{488C48AE-5932-9A44-4C6E-86F0C8607E5F}"/>
              </a:ext>
            </a:extLst>
          </p:cNvPr>
          <p:cNvGrpSpPr/>
          <p:nvPr/>
        </p:nvGrpSpPr>
        <p:grpSpPr>
          <a:xfrm>
            <a:off x="50800" y="50800"/>
            <a:ext cx="783467" cy="762292"/>
            <a:chOff x="0" y="0"/>
            <a:chExt cx="1566933" cy="1524584"/>
          </a:xfrm>
        </p:grpSpPr>
        <p:sp>
          <p:nvSpPr>
            <p:cNvPr id="9" name="Freeform 9">
              <a:extLst>
                <a:ext uri="{FF2B5EF4-FFF2-40B4-BE49-F238E27FC236}">
                  <a16:creationId xmlns:a16="http://schemas.microsoft.com/office/drawing/2014/main" id="{A927B372-2823-0A45-5411-793B92E8FF05}"/>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4"/>
              <a:stretch>
                <a:fillRect t="-29" b="-26"/>
              </a:stretch>
            </a:blipFill>
          </p:spPr>
        </p:sp>
      </p:grpSp>
    </p:spTree>
    <p:extLst>
      <p:ext uri="{BB962C8B-B14F-4D97-AF65-F5344CB8AC3E}">
        <p14:creationId xmlns:p14="http://schemas.microsoft.com/office/powerpoint/2010/main" val="1380847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8F22AA-FA1E-EF2A-0BEE-29FEFA9ED9D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126424C-2987-6CDA-D426-7BC942087C96}"/>
              </a:ext>
            </a:extLst>
          </p:cNvPr>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13</a:t>
            </a:r>
          </a:p>
        </p:txBody>
      </p:sp>
      <p:sp>
        <p:nvSpPr>
          <p:cNvPr id="3" name="TextBox 3">
            <a:extLst>
              <a:ext uri="{FF2B5EF4-FFF2-40B4-BE49-F238E27FC236}">
                <a16:creationId xmlns:a16="http://schemas.microsoft.com/office/drawing/2014/main" id="{1A1C3587-4E65-7177-B4D9-D0BC04661728}"/>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F5673237-0DDC-5707-B202-AE752E8356BE}"/>
              </a:ext>
            </a:extLst>
          </p:cNvPr>
          <p:cNvSpPr/>
          <p:nvPr/>
        </p:nvSpPr>
        <p:spPr>
          <a:xfrm>
            <a:off x="1100595" y="685801"/>
            <a:ext cx="2102637" cy="2307895"/>
          </a:xfrm>
          <a:custGeom>
            <a:avLst/>
            <a:gdLst/>
            <a:ahLst/>
            <a:cxnLst/>
            <a:rect l="l" t="t" r="r" b="b"/>
            <a:pathLst>
              <a:path w="3153956" h="3461843">
                <a:moveTo>
                  <a:pt x="0" y="0"/>
                </a:moveTo>
                <a:lnTo>
                  <a:pt x="3153956" y="0"/>
                </a:lnTo>
                <a:lnTo>
                  <a:pt x="3153956" y="3461843"/>
                </a:lnTo>
                <a:lnTo>
                  <a:pt x="0" y="3461843"/>
                </a:lnTo>
                <a:lnTo>
                  <a:pt x="0" y="0"/>
                </a:lnTo>
                <a:close/>
              </a:path>
            </a:pathLst>
          </a:custGeom>
          <a:blipFill>
            <a:blip r:embed="rId2"/>
            <a:stretch>
              <a:fillRect t="-28806" b="-7852"/>
            </a:stretch>
          </a:blipFill>
        </p:spPr>
      </p:sp>
      <p:sp>
        <p:nvSpPr>
          <p:cNvPr id="5" name="Freeform 5">
            <a:extLst>
              <a:ext uri="{FF2B5EF4-FFF2-40B4-BE49-F238E27FC236}">
                <a16:creationId xmlns:a16="http://schemas.microsoft.com/office/drawing/2014/main" id="{7A1397E8-3917-945C-B61B-8BFC03B13653}"/>
              </a:ext>
            </a:extLst>
          </p:cNvPr>
          <p:cNvSpPr/>
          <p:nvPr/>
        </p:nvSpPr>
        <p:spPr>
          <a:xfrm>
            <a:off x="1974955" y="3230730"/>
            <a:ext cx="3431183" cy="2941470"/>
          </a:xfrm>
          <a:custGeom>
            <a:avLst/>
            <a:gdLst/>
            <a:ahLst/>
            <a:cxnLst/>
            <a:rect l="l" t="t" r="r" b="b"/>
            <a:pathLst>
              <a:path w="5146774" h="4412205">
                <a:moveTo>
                  <a:pt x="0" y="0"/>
                </a:moveTo>
                <a:lnTo>
                  <a:pt x="5146774" y="0"/>
                </a:lnTo>
                <a:lnTo>
                  <a:pt x="5146774" y="4412205"/>
                </a:lnTo>
                <a:lnTo>
                  <a:pt x="0" y="4412205"/>
                </a:lnTo>
                <a:lnTo>
                  <a:pt x="0" y="0"/>
                </a:lnTo>
                <a:close/>
              </a:path>
            </a:pathLst>
          </a:custGeom>
          <a:blipFill>
            <a:blip r:embed="rId3"/>
            <a:stretch>
              <a:fillRect t="-37538" r="-34" b="-37538"/>
            </a:stretch>
          </a:blipFill>
        </p:spPr>
      </p:sp>
      <p:sp>
        <p:nvSpPr>
          <p:cNvPr id="6" name="Freeform 6">
            <a:extLst>
              <a:ext uri="{FF2B5EF4-FFF2-40B4-BE49-F238E27FC236}">
                <a16:creationId xmlns:a16="http://schemas.microsoft.com/office/drawing/2014/main" id="{E1F8FCF1-5EE0-4D77-2C58-4931E51949E2}"/>
              </a:ext>
            </a:extLst>
          </p:cNvPr>
          <p:cNvSpPr/>
          <p:nvPr/>
        </p:nvSpPr>
        <p:spPr>
          <a:xfrm>
            <a:off x="3464788" y="1063361"/>
            <a:ext cx="3046007" cy="1930335"/>
          </a:xfrm>
          <a:custGeom>
            <a:avLst/>
            <a:gdLst/>
            <a:ahLst/>
            <a:cxnLst/>
            <a:rect l="l" t="t" r="r" b="b"/>
            <a:pathLst>
              <a:path w="4569010" h="2895503">
                <a:moveTo>
                  <a:pt x="0" y="0"/>
                </a:moveTo>
                <a:lnTo>
                  <a:pt x="4569010" y="0"/>
                </a:lnTo>
                <a:lnTo>
                  <a:pt x="4569010" y="2895503"/>
                </a:lnTo>
                <a:lnTo>
                  <a:pt x="0" y="2895503"/>
                </a:lnTo>
                <a:lnTo>
                  <a:pt x="0" y="0"/>
                </a:lnTo>
                <a:close/>
              </a:path>
            </a:pathLst>
          </a:custGeom>
          <a:blipFill>
            <a:blip r:embed="rId4"/>
            <a:stretch>
              <a:fillRect t="-2566" b="-2631"/>
            </a:stretch>
          </a:blipFill>
        </p:spPr>
      </p:sp>
      <p:sp>
        <p:nvSpPr>
          <p:cNvPr id="7" name="TextBox 7">
            <a:extLst>
              <a:ext uri="{FF2B5EF4-FFF2-40B4-BE49-F238E27FC236}">
                <a16:creationId xmlns:a16="http://schemas.microsoft.com/office/drawing/2014/main" id="{4D941183-B88E-ECFF-BCD3-54648F09D453}"/>
              </a:ext>
            </a:extLst>
          </p:cNvPr>
          <p:cNvSpPr txBox="1"/>
          <p:nvPr/>
        </p:nvSpPr>
        <p:spPr>
          <a:xfrm>
            <a:off x="6771145" y="1607444"/>
            <a:ext cx="4941851" cy="2128788"/>
          </a:xfrm>
          <a:prstGeom prst="rect">
            <a:avLst/>
          </a:prstGeom>
        </p:spPr>
        <p:txBody>
          <a:bodyPr lIns="0" tIns="0" rIns="0" bIns="0" rtlCol="0" anchor="t">
            <a:spAutoFit/>
          </a:bodyPr>
          <a:lstStyle/>
          <a:p>
            <a:pPr>
              <a:lnSpc>
                <a:spcPts val="5599"/>
              </a:lnSpc>
            </a:pPr>
            <a:r>
              <a:rPr lang="en-US" sz="3999">
                <a:solidFill>
                  <a:srgbClr val="171616"/>
                </a:solidFill>
                <a:latin typeface="Nunito"/>
              </a:rPr>
              <a:t>Upcoming Events – Have you registered online yet?</a:t>
            </a:r>
          </a:p>
        </p:txBody>
      </p:sp>
      <p:sp>
        <p:nvSpPr>
          <p:cNvPr id="8" name="TextBox 8">
            <a:extLst>
              <a:ext uri="{FF2B5EF4-FFF2-40B4-BE49-F238E27FC236}">
                <a16:creationId xmlns:a16="http://schemas.microsoft.com/office/drawing/2014/main" id="{8100D2A4-0F97-73BE-23A2-FB187CC04869}"/>
              </a:ext>
            </a:extLst>
          </p:cNvPr>
          <p:cNvSpPr txBox="1"/>
          <p:nvPr/>
        </p:nvSpPr>
        <p:spPr>
          <a:xfrm>
            <a:off x="5720460" y="4406410"/>
            <a:ext cx="2726483" cy="1218282"/>
          </a:xfrm>
          <a:prstGeom prst="rect">
            <a:avLst/>
          </a:prstGeom>
        </p:spPr>
        <p:txBody>
          <a:bodyPr lIns="0" tIns="0" rIns="0" bIns="0" rtlCol="0" anchor="t">
            <a:spAutoFit/>
          </a:bodyPr>
          <a:lstStyle/>
          <a:p>
            <a:pPr>
              <a:lnSpc>
                <a:spcPts val="1960"/>
              </a:lnSpc>
            </a:pPr>
            <a:r>
              <a:rPr lang="en-US" sz="1400">
                <a:solidFill>
                  <a:srgbClr val="171616"/>
                </a:solidFill>
                <a:latin typeface="Open Sans"/>
              </a:rPr>
              <a:t>Feb 15, 2024 6- 8:00 PM MexiRico Restaurant</a:t>
            </a:r>
          </a:p>
          <a:p>
            <a:pPr>
              <a:lnSpc>
                <a:spcPts val="1960"/>
              </a:lnSpc>
            </a:pPr>
            <a:r>
              <a:rPr lang="en-US" sz="1400">
                <a:solidFill>
                  <a:srgbClr val="171616"/>
                </a:solidFill>
                <a:latin typeface="Open Sans"/>
              </a:rPr>
              <a:t>Springfield, 1021 Main St, SPFLD MA 01103</a:t>
            </a:r>
          </a:p>
          <a:p>
            <a:pPr>
              <a:lnSpc>
                <a:spcPts val="1492"/>
              </a:lnSpc>
            </a:pPr>
            <a:endParaRPr lang="en-US" sz="1400">
              <a:solidFill>
                <a:srgbClr val="171616"/>
              </a:solidFill>
              <a:latin typeface="Open Sans"/>
            </a:endParaRPr>
          </a:p>
        </p:txBody>
      </p:sp>
      <p:sp>
        <p:nvSpPr>
          <p:cNvPr id="9" name="TextBox 9">
            <a:extLst>
              <a:ext uri="{FF2B5EF4-FFF2-40B4-BE49-F238E27FC236}">
                <a16:creationId xmlns:a16="http://schemas.microsoft.com/office/drawing/2014/main" id="{7677F133-D7E6-E573-D21A-5B352C1AE2A0}"/>
              </a:ext>
            </a:extLst>
          </p:cNvPr>
          <p:cNvSpPr txBox="1"/>
          <p:nvPr/>
        </p:nvSpPr>
        <p:spPr>
          <a:xfrm>
            <a:off x="5720460" y="3996240"/>
            <a:ext cx="2567847" cy="258276"/>
          </a:xfrm>
          <a:prstGeom prst="rect">
            <a:avLst/>
          </a:prstGeom>
        </p:spPr>
        <p:txBody>
          <a:bodyPr lIns="0" tIns="0" rIns="0" bIns="0" rtlCol="0" anchor="t">
            <a:spAutoFit/>
          </a:bodyPr>
          <a:lstStyle/>
          <a:p>
            <a:pPr>
              <a:lnSpc>
                <a:spcPts val="2240"/>
              </a:lnSpc>
            </a:pPr>
            <a:r>
              <a:rPr lang="en-US" sz="1600">
                <a:solidFill>
                  <a:srgbClr val="171616"/>
                </a:solidFill>
                <a:latin typeface="Open Sans Bold"/>
              </a:rPr>
              <a:t>WBOA On the Road</a:t>
            </a:r>
          </a:p>
        </p:txBody>
      </p:sp>
      <p:sp>
        <p:nvSpPr>
          <p:cNvPr id="10" name="TextBox 10">
            <a:extLst>
              <a:ext uri="{FF2B5EF4-FFF2-40B4-BE49-F238E27FC236}">
                <a16:creationId xmlns:a16="http://schemas.microsoft.com/office/drawing/2014/main" id="{FC41090F-9E11-87D5-D535-DBFDB9E83942}"/>
              </a:ext>
            </a:extLst>
          </p:cNvPr>
          <p:cNvSpPr txBox="1"/>
          <p:nvPr/>
        </p:nvSpPr>
        <p:spPr>
          <a:xfrm>
            <a:off x="8761265" y="4406410"/>
            <a:ext cx="2951731" cy="495200"/>
          </a:xfrm>
          <a:prstGeom prst="rect">
            <a:avLst/>
          </a:prstGeom>
        </p:spPr>
        <p:txBody>
          <a:bodyPr lIns="0" tIns="0" rIns="0" bIns="0" rtlCol="0" anchor="t">
            <a:spAutoFit/>
          </a:bodyPr>
          <a:lstStyle/>
          <a:p>
            <a:pPr>
              <a:lnSpc>
                <a:spcPts val="1960"/>
              </a:lnSpc>
            </a:pPr>
            <a:r>
              <a:rPr lang="en-US" sz="1400">
                <a:solidFill>
                  <a:srgbClr val="171616"/>
                </a:solidFill>
                <a:latin typeface="Open Sans"/>
              </a:rPr>
              <a:t>March 14, 2024, 7:30 - 9:00 AM</a:t>
            </a:r>
          </a:p>
          <a:p>
            <a:pPr>
              <a:lnSpc>
                <a:spcPts val="1960"/>
              </a:lnSpc>
            </a:pPr>
            <a:r>
              <a:rPr lang="en-US" sz="1400">
                <a:solidFill>
                  <a:srgbClr val="171616"/>
                </a:solidFill>
                <a:latin typeface="Open Sans"/>
              </a:rPr>
              <a:t>Zoom</a:t>
            </a:r>
          </a:p>
        </p:txBody>
      </p:sp>
      <p:sp>
        <p:nvSpPr>
          <p:cNvPr id="11" name="TextBox 11">
            <a:extLst>
              <a:ext uri="{FF2B5EF4-FFF2-40B4-BE49-F238E27FC236}">
                <a16:creationId xmlns:a16="http://schemas.microsoft.com/office/drawing/2014/main" id="{E06A395E-9792-5022-5222-F6E31250213F}"/>
              </a:ext>
            </a:extLst>
          </p:cNvPr>
          <p:cNvSpPr txBox="1"/>
          <p:nvPr/>
        </p:nvSpPr>
        <p:spPr>
          <a:xfrm>
            <a:off x="8761265" y="3996240"/>
            <a:ext cx="3224019" cy="258276"/>
          </a:xfrm>
          <a:prstGeom prst="rect">
            <a:avLst/>
          </a:prstGeom>
        </p:spPr>
        <p:txBody>
          <a:bodyPr lIns="0" tIns="0" rIns="0" bIns="0" rtlCol="0" anchor="t">
            <a:spAutoFit/>
          </a:bodyPr>
          <a:lstStyle/>
          <a:p>
            <a:pPr>
              <a:lnSpc>
                <a:spcPts val="2240"/>
              </a:lnSpc>
            </a:pPr>
            <a:r>
              <a:rPr lang="en-US" sz="1600">
                <a:solidFill>
                  <a:srgbClr val="171616"/>
                </a:solidFill>
                <a:latin typeface="Open Sans Bold"/>
              </a:rPr>
              <a:t>Good Morning WBOA on Zoom</a:t>
            </a:r>
          </a:p>
        </p:txBody>
      </p:sp>
      <p:grpSp>
        <p:nvGrpSpPr>
          <p:cNvPr id="12" name="Group 12">
            <a:extLst>
              <a:ext uri="{FF2B5EF4-FFF2-40B4-BE49-F238E27FC236}">
                <a16:creationId xmlns:a16="http://schemas.microsoft.com/office/drawing/2014/main" id="{31435997-2288-8AE7-252A-C1895BB1A505}"/>
              </a:ext>
            </a:extLst>
          </p:cNvPr>
          <p:cNvGrpSpPr/>
          <p:nvPr/>
        </p:nvGrpSpPr>
        <p:grpSpPr>
          <a:xfrm>
            <a:off x="50800" y="50800"/>
            <a:ext cx="783467" cy="762292"/>
            <a:chOff x="0" y="0"/>
            <a:chExt cx="1566933" cy="1524584"/>
          </a:xfrm>
        </p:grpSpPr>
        <p:sp>
          <p:nvSpPr>
            <p:cNvPr id="13" name="Freeform 13">
              <a:extLst>
                <a:ext uri="{FF2B5EF4-FFF2-40B4-BE49-F238E27FC236}">
                  <a16:creationId xmlns:a16="http://schemas.microsoft.com/office/drawing/2014/main" id="{FFFE592B-9A6F-229F-58AF-A092BB410077}"/>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
        <p:nvSpPr>
          <p:cNvPr id="14" name="Freeform 14">
            <a:extLst>
              <a:ext uri="{FF2B5EF4-FFF2-40B4-BE49-F238E27FC236}">
                <a16:creationId xmlns:a16="http://schemas.microsoft.com/office/drawing/2014/main" id="{222E6A5C-B878-5C61-601C-4E8E750B4EAF}"/>
              </a:ext>
            </a:extLst>
          </p:cNvPr>
          <p:cNvSpPr/>
          <p:nvPr/>
        </p:nvSpPr>
        <p:spPr>
          <a:xfrm>
            <a:off x="5720461" y="5499025"/>
            <a:ext cx="2066687" cy="541931"/>
          </a:xfrm>
          <a:custGeom>
            <a:avLst/>
            <a:gdLst/>
            <a:ahLst/>
            <a:cxnLst/>
            <a:rect l="l" t="t" r="r" b="b"/>
            <a:pathLst>
              <a:path w="3100031" h="812897">
                <a:moveTo>
                  <a:pt x="0" y="0"/>
                </a:moveTo>
                <a:lnTo>
                  <a:pt x="3100031" y="0"/>
                </a:lnTo>
                <a:lnTo>
                  <a:pt x="3100031" y="812897"/>
                </a:lnTo>
                <a:lnTo>
                  <a:pt x="0" y="812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a:extLst>
              <a:ext uri="{FF2B5EF4-FFF2-40B4-BE49-F238E27FC236}">
                <a16:creationId xmlns:a16="http://schemas.microsoft.com/office/drawing/2014/main" id="{8BB412E0-3C0E-6423-2824-A47302745346}"/>
              </a:ext>
            </a:extLst>
          </p:cNvPr>
          <p:cNvSpPr txBox="1"/>
          <p:nvPr/>
        </p:nvSpPr>
        <p:spPr>
          <a:xfrm>
            <a:off x="5796870" y="5505374"/>
            <a:ext cx="1926568" cy="489686"/>
          </a:xfrm>
          <a:prstGeom prst="rect">
            <a:avLst/>
          </a:prstGeom>
        </p:spPr>
        <p:txBody>
          <a:bodyPr lIns="0" tIns="0" rIns="0" bIns="0" rtlCol="0" anchor="t">
            <a:spAutoFit/>
          </a:bodyPr>
          <a:lstStyle/>
          <a:p>
            <a:pPr algn="ctr">
              <a:lnSpc>
                <a:spcPts val="1959"/>
              </a:lnSpc>
            </a:pPr>
            <a:r>
              <a:rPr lang="en-US" sz="1400" spc="176">
                <a:solidFill>
                  <a:srgbClr val="FFFCF6"/>
                </a:solidFill>
                <a:latin typeface="Open Sans Bold"/>
              </a:rPr>
              <a:t>Register @ whoa.org</a:t>
            </a:r>
          </a:p>
        </p:txBody>
      </p:sp>
      <p:sp>
        <p:nvSpPr>
          <p:cNvPr id="16" name="Freeform 16">
            <a:extLst>
              <a:ext uri="{FF2B5EF4-FFF2-40B4-BE49-F238E27FC236}">
                <a16:creationId xmlns:a16="http://schemas.microsoft.com/office/drawing/2014/main" id="{0D6CECC0-84A2-019C-BB88-0869099B5FC2}"/>
              </a:ext>
            </a:extLst>
          </p:cNvPr>
          <p:cNvSpPr/>
          <p:nvPr/>
        </p:nvSpPr>
        <p:spPr>
          <a:xfrm>
            <a:off x="8758093" y="5489686"/>
            <a:ext cx="2066687" cy="541931"/>
          </a:xfrm>
          <a:custGeom>
            <a:avLst/>
            <a:gdLst/>
            <a:ahLst/>
            <a:cxnLst/>
            <a:rect l="l" t="t" r="r" b="b"/>
            <a:pathLst>
              <a:path w="3100031" h="812897">
                <a:moveTo>
                  <a:pt x="0" y="0"/>
                </a:moveTo>
                <a:lnTo>
                  <a:pt x="3100031" y="0"/>
                </a:lnTo>
                <a:lnTo>
                  <a:pt x="3100031" y="812897"/>
                </a:lnTo>
                <a:lnTo>
                  <a:pt x="0" y="812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79CD3EE6-1FBC-EBB1-D133-ED1576C6AF57}"/>
              </a:ext>
            </a:extLst>
          </p:cNvPr>
          <p:cNvSpPr txBox="1"/>
          <p:nvPr/>
        </p:nvSpPr>
        <p:spPr>
          <a:xfrm>
            <a:off x="8834502" y="5496036"/>
            <a:ext cx="1926568" cy="489686"/>
          </a:xfrm>
          <a:prstGeom prst="rect">
            <a:avLst/>
          </a:prstGeom>
        </p:spPr>
        <p:txBody>
          <a:bodyPr lIns="0" tIns="0" rIns="0" bIns="0" rtlCol="0" anchor="t">
            <a:spAutoFit/>
          </a:bodyPr>
          <a:lstStyle/>
          <a:p>
            <a:pPr algn="ctr">
              <a:lnSpc>
                <a:spcPts val="1959"/>
              </a:lnSpc>
            </a:pPr>
            <a:r>
              <a:rPr lang="en-US" sz="1400" spc="176">
                <a:solidFill>
                  <a:srgbClr val="FFFCF6"/>
                </a:solidFill>
                <a:latin typeface="Open Sans Bold"/>
              </a:rPr>
              <a:t>Register @ whoa.org</a:t>
            </a:r>
          </a:p>
        </p:txBody>
      </p:sp>
    </p:spTree>
    <p:extLst>
      <p:ext uri="{BB962C8B-B14F-4D97-AF65-F5344CB8AC3E}">
        <p14:creationId xmlns:p14="http://schemas.microsoft.com/office/powerpoint/2010/main" val="255276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8EC5DA-2A7E-3828-99E3-BB96BE186BF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DC82DBA-35FB-7F78-3D65-F327A140D5B1}"/>
              </a:ext>
            </a:extLst>
          </p:cNvPr>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14</a:t>
            </a:r>
          </a:p>
        </p:txBody>
      </p:sp>
      <p:sp>
        <p:nvSpPr>
          <p:cNvPr id="3" name="TextBox 3">
            <a:extLst>
              <a:ext uri="{FF2B5EF4-FFF2-40B4-BE49-F238E27FC236}">
                <a16:creationId xmlns:a16="http://schemas.microsoft.com/office/drawing/2014/main" id="{DAC9969E-041C-A937-8BFC-5284F5CADCF5}"/>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D003187A-3107-A56B-4616-6F426B8E47F6}"/>
              </a:ext>
            </a:extLst>
          </p:cNvPr>
          <p:cNvSpPr/>
          <p:nvPr/>
        </p:nvSpPr>
        <p:spPr>
          <a:xfrm>
            <a:off x="7625624" y="0"/>
            <a:ext cx="2749766" cy="2435903"/>
          </a:xfrm>
          <a:custGeom>
            <a:avLst/>
            <a:gdLst/>
            <a:ahLst/>
            <a:cxnLst/>
            <a:rect l="l" t="t" r="r" b="b"/>
            <a:pathLst>
              <a:path w="4124649" h="3653854">
                <a:moveTo>
                  <a:pt x="0" y="0"/>
                </a:moveTo>
                <a:lnTo>
                  <a:pt x="4124649" y="0"/>
                </a:lnTo>
                <a:lnTo>
                  <a:pt x="4124649" y="3653854"/>
                </a:lnTo>
                <a:lnTo>
                  <a:pt x="0" y="3653854"/>
                </a:lnTo>
                <a:lnTo>
                  <a:pt x="0" y="0"/>
                </a:lnTo>
                <a:close/>
              </a:path>
            </a:pathLst>
          </a:custGeom>
          <a:blipFill>
            <a:blip r:embed="rId2"/>
            <a:stretch>
              <a:fillRect l="-16360" r="-16392"/>
            </a:stretch>
          </a:blipFill>
        </p:spPr>
      </p:sp>
      <p:sp>
        <p:nvSpPr>
          <p:cNvPr id="5" name="Freeform 5">
            <a:extLst>
              <a:ext uri="{FF2B5EF4-FFF2-40B4-BE49-F238E27FC236}">
                <a16:creationId xmlns:a16="http://schemas.microsoft.com/office/drawing/2014/main" id="{7D003F58-AAE4-C0DE-F28D-164786CF4AE6}"/>
              </a:ext>
            </a:extLst>
          </p:cNvPr>
          <p:cNvSpPr/>
          <p:nvPr/>
        </p:nvSpPr>
        <p:spPr>
          <a:xfrm>
            <a:off x="7625624" y="2716616"/>
            <a:ext cx="2749766" cy="2435903"/>
          </a:xfrm>
          <a:custGeom>
            <a:avLst/>
            <a:gdLst/>
            <a:ahLst/>
            <a:cxnLst/>
            <a:rect l="l" t="t" r="r" b="b"/>
            <a:pathLst>
              <a:path w="4124649" h="3653854">
                <a:moveTo>
                  <a:pt x="0" y="0"/>
                </a:moveTo>
                <a:lnTo>
                  <a:pt x="4124649" y="0"/>
                </a:lnTo>
                <a:lnTo>
                  <a:pt x="4124649" y="3653854"/>
                </a:lnTo>
                <a:lnTo>
                  <a:pt x="0" y="3653854"/>
                </a:lnTo>
                <a:lnTo>
                  <a:pt x="0" y="0"/>
                </a:lnTo>
                <a:close/>
              </a:path>
            </a:pathLst>
          </a:custGeom>
          <a:blipFill>
            <a:blip r:embed="rId3"/>
            <a:stretch>
              <a:fillRect l="-16438" r="-16440"/>
            </a:stretch>
          </a:blipFill>
        </p:spPr>
      </p:sp>
      <p:sp>
        <p:nvSpPr>
          <p:cNvPr id="6" name="Freeform 6">
            <a:extLst>
              <a:ext uri="{FF2B5EF4-FFF2-40B4-BE49-F238E27FC236}">
                <a16:creationId xmlns:a16="http://schemas.microsoft.com/office/drawing/2014/main" id="{67BA51AC-FE7F-73C9-2ABB-F949A1107D8B}"/>
              </a:ext>
            </a:extLst>
          </p:cNvPr>
          <p:cNvSpPr/>
          <p:nvPr/>
        </p:nvSpPr>
        <p:spPr>
          <a:xfrm>
            <a:off x="7625624" y="5433232"/>
            <a:ext cx="2749766" cy="1424769"/>
          </a:xfrm>
          <a:custGeom>
            <a:avLst/>
            <a:gdLst/>
            <a:ahLst/>
            <a:cxnLst/>
            <a:rect l="l" t="t" r="r" b="b"/>
            <a:pathLst>
              <a:path w="4124649" h="2137153">
                <a:moveTo>
                  <a:pt x="0" y="0"/>
                </a:moveTo>
                <a:lnTo>
                  <a:pt x="4124649" y="0"/>
                </a:lnTo>
                <a:lnTo>
                  <a:pt x="4124649" y="2137153"/>
                </a:lnTo>
                <a:lnTo>
                  <a:pt x="0" y="2137153"/>
                </a:lnTo>
                <a:lnTo>
                  <a:pt x="0" y="0"/>
                </a:lnTo>
                <a:close/>
              </a:path>
            </a:pathLst>
          </a:custGeom>
          <a:blipFill>
            <a:blip r:embed="rId4"/>
            <a:stretch>
              <a:fillRect t="-14301" b="-14363"/>
            </a:stretch>
          </a:blipFill>
        </p:spPr>
      </p:sp>
      <p:sp>
        <p:nvSpPr>
          <p:cNvPr id="7" name="TextBox 7">
            <a:extLst>
              <a:ext uri="{FF2B5EF4-FFF2-40B4-BE49-F238E27FC236}">
                <a16:creationId xmlns:a16="http://schemas.microsoft.com/office/drawing/2014/main" id="{304902B3-B770-E461-3DDA-23E9B4DA97B4}"/>
              </a:ext>
            </a:extLst>
          </p:cNvPr>
          <p:cNvSpPr txBox="1"/>
          <p:nvPr/>
        </p:nvSpPr>
        <p:spPr>
          <a:xfrm>
            <a:off x="1260455" y="3701606"/>
            <a:ext cx="4628148" cy="692497"/>
          </a:xfrm>
          <a:prstGeom prst="rect">
            <a:avLst/>
          </a:prstGeom>
        </p:spPr>
        <p:txBody>
          <a:bodyPr lIns="0" tIns="0" rIns="0" bIns="0" rtlCol="0" anchor="t">
            <a:spAutoFit/>
          </a:bodyPr>
          <a:lstStyle/>
          <a:p>
            <a:pPr>
              <a:lnSpc>
                <a:spcPts val="5599"/>
              </a:lnSpc>
            </a:pPr>
            <a:r>
              <a:rPr lang="en-US" sz="3999">
                <a:solidFill>
                  <a:srgbClr val="171616"/>
                </a:solidFill>
                <a:latin typeface="Nunito"/>
              </a:rPr>
              <a:t>WBOA Contact</a:t>
            </a:r>
          </a:p>
        </p:txBody>
      </p:sp>
      <p:grpSp>
        <p:nvGrpSpPr>
          <p:cNvPr id="8" name="Group 8">
            <a:extLst>
              <a:ext uri="{FF2B5EF4-FFF2-40B4-BE49-F238E27FC236}">
                <a16:creationId xmlns:a16="http://schemas.microsoft.com/office/drawing/2014/main" id="{E4D450F1-4C5C-F159-9629-3FC74D878970}"/>
              </a:ext>
            </a:extLst>
          </p:cNvPr>
          <p:cNvGrpSpPr/>
          <p:nvPr/>
        </p:nvGrpSpPr>
        <p:grpSpPr>
          <a:xfrm>
            <a:off x="50800" y="50800"/>
            <a:ext cx="783467" cy="762292"/>
            <a:chOff x="0" y="0"/>
            <a:chExt cx="1566933" cy="1524584"/>
          </a:xfrm>
        </p:grpSpPr>
        <p:sp>
          <p:nvSpPr>
            <p:cNvPr id="9" name="Freeform 9">
              <a:extLst>
                <a:ext uri="{FF2B5EF4-FFF2-40B4-BE49-F238E27FC236}">
                  <a16:creationId xmlns:a16="http://schemas.microsoft.com/office/drawing/2014/main" id="{49A5AB9F-FAC4-45D7-7D50-B0E8870F333D}"/>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
        <p:nvSpPr>
          <p:cNvPr id="10" name="Freeform 10">
            <a:extLst>
              <a:ext uri="{FF2B5EF4-FFF2-40B4-BE49-F238E27FC236}">
                <a16:creationId xmlns:a16="http://schemas.microsoft.com/office/drawing/2014/main" id="{56A58274-4C6E-413D-1BBD-1AC83F318DCF}"/>
              </a:ext>
            </a:extLst>
          </p:cNvPr>
          <p:cNvSpPr/>
          <p:nvPr/>
        </p:nvSpPr>
        <p:spPr>
          <a:xfrm>
            <a:off x="1904582" y="4978945"/>
            <a:ext cx="296518" cy="228049"/>
          </a:xfrm>
          <a:custGeom>
            <a:avLst/>
            <a:gdLst/>
            <a:ahLst/>
            <a:cxnLst/>
            <a:rect l="l" t="t" r="r" b="b"/>
            <a:pathLst>
              <a:path w="444777" h="342074">
                <a:moveTo>
                  <a:pt x="0" y="0"/>
                </a:moveTo>
                <a:lnTo>
                  <a:pt x="444777" y="0"/>
                </a:lnTo>
                <a:lnTo>
                  <a:pt x="444777" y="342074"/>
                </a:lnTo>
                <a:lnTo>
                  <a:pt x="0" y="342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a:extLst>
              <a:ext uri="{FF2B5EF4-FFF2-40B4-BE49-F238E27FC236}">
                <a16:creationId xmlns:a16="http://schemas.microsoft.com/office/drawing/2014/main" id="{A6332495-C9D5-A8B2-563D-87AF957F9415}"/>
              </a:ext>
            </a:extLst>
          </p:cNvPr>
          <p:cNvSpPr/>
          <p:nvPr/>
        </p:nvSpPr>
        <p:spPr>
          <a:xfrm>
            <a:off x="1904582" y="5472982"/>
            <a:ext cx="296518" cy="301729"/>
          </a:xfrm>
          <a:custGeom>
            <a:avLst/>
            <a:gdLst/>
            <a:ahLst/>
            <a:cxnLst/>
            <a:rect l="l" t="t" r="r" b="b"/>
            <a:pathLst>
              <a:path w="444777" h="452594">
                <a:moveTo>
                  <a:pt x="0" y="0"/>
                </a:moveTo>
                <a:lnTo>
                  <a:pt x="444777" y="0"/>
                </a:lnTo>
                <a:lnTo>
                  <a:pt x="444777" y="452594"/>
                </a:lnTo>
                <a:lnTo>
                  <a:pt x="0" y="4525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a:extLst>
              <a:ext uri="{FF2B5EF4-FFF2-40B4-BE49-F238E27FC236}">
                <a16:creationId xmlns:a16="http://schemas.microsoft.com/office/drawing/2014/main" id="{C6D2CA72-F1C7-F41E-12F3-45CBB3C048DC}"/>
              </a:ext>
            </a:extLst>
          </p:cNvPr>
          <p:cNvSpPr txBox="1"/>
          <p:nvPr/>
        </p:nvSpPr>
        <p:spPr>
          <a:xfrm>
            <a:off x="2685346" y="5493361"/>
            <a:ext cx="3801337" cy="251159"/>
          </a:xfrm>
          <a:prstGeom prst="rect">
            <a:avLst/>
          </a:prstGeom>
        </p:spPr>
        <p:txBody>
          <a:bodyPr lIns="0" tIns="0" rIns="0" bIns="0" rtlCol="0" anchor="t">
            <a:spAutoFit/>
          </a:bodyPr>
          <a:lstStyle/>
          <a:p>
            <a:pPr>
              <a:lnSpc>
                <a:spcPts val="2080"/>
              </a:lnSpc>
              <a:spcBef>
                <a:spcPct val="0"/>
              </a:spcBef>
            </a:pPr>
            <a:r>
              <a:rPr lang="en-US" sz="1486">
                <a:solidFill>
                  <a:srgbClr val="171616"/>
                </a:solidFill>
                <a:latin typeface="Open Sans"/>
              </a:rPr>
              <a:t>www.wboa.org</a:t>
            </a:r>
          </a:p>
        </p:txBody>
      </p:sp>
      <p:sp>
        <p:nvSpPr>
          <p:cNvPr id="13" name="TextBox 13">
            <a:extLst>
              <a:ext uri="{FF2B5EF4-FFF2-40B4-BE49-F238E27FC236}">
                <a16:creationId xmlns:a16="http://schemas.microsoft.com/office/drawing/2014/main" id="{2F2F25C5-C11C-D6C5-B848-BB325F07A052}"/>
              </a:ext>
            </a:extLst>
          </p:cNvPr>
          <p:cNvSpPr txBox="1"/>
          <p:nvPr/>
        </p:nvSpPr>
        <p:spPr>
          <a:xfrm>
            <a:off x="2685346" y="4947195"/>
            <a:ext cx="3801337" cy="251159"/>
          </a:xfrm>
          <a:prstGeom prst="rect">
            <a:avLst/>
          </a:prstGeom>
        </p:spPr>
        <p:txBody>
          <a:bodyPr lIns="0" tIns="0" rIns="0" bIns="0" rtlCol="0" anchor="t">
            <a:spAutoFit/>
          </a:bodyPr>
          <a:lstStyle/>
          <a:p>
            <a:pPr>
              <a:lnSpc>
                <a:spcPts val="2080"/>
              </a:lnSpc>
              <a:spcBef>
                <a:spcPct val="0"/>
              </a:spcBef>
            </a:pPr>
            <a:r>
              <a:rPr lang="en-US" sz="1486">
                <a:solidFill>
                  <a:srgbClr val="171616"/>
                </a:solidFill>
                <a:latin typeface="Open Sans"/>
              </a:rPr>
              <a:t>hello@wboa.org</a:t>
            </a:r>
          </a:p>
        </p:txBody>
      </p:sp>
      <p:sp>
        <p:nvSpPr>
          <p:cNvPr id="14" name="TextBox 14">
            <a:extLst>
              <a:ext uri="{FF2B5EF4-FFF2-40B4-BE49-F238E27FC236}">
                <a16:creationId xmlns:a16="http://schemas.microsoft.com/office/drawing/2014/main" id="{D3AAB9A5-E3D5-A8C1-B0D0-935255E9AB4A}"/>
              </a:ext>
            </a:extLst>
          </p:cNvPr>
          <p:cNvSpPr txBox="1"/>
          <p:nvPr/>
        </p:nvSpPr>
        <p:spPr>
          <a:xfrm>
            <a:off x="1260455" y="742631"/>
            <a:ext cx="4628148" cy="1410643"/>
          </a:xfrm>
          <a:prstGeom prst="rect">
            <a:avLst/>
          </a:prstGeom>
        </p:spPr>
        <p:txBody>
          <a:bodyPr lIns="0" tIns="0" rIns="0" bIns="0" rtlCol="0" anchor="t">
            <a:spAutoFit/>
          </a:bodyPr>
          <a:lstStyle/>
          <a:p>
            <a:pPr>
              <a:lnSpc>
                <a:spcPts val="5599"/>
              </a:lnSpc>
            </a:pPr>
            <a:r>
              <a:rPr lang="en-US" sz="3999">
                <a:solidFill>
                  <a:srgbClr val="171616"/>
                </a:solidFill>
                <a:latin typeface="Nunito"/>
              </a:rPr>
              <a:t>General Guidelines &amp; Expectations </a:t>
            </a:r>
          </a:p>
        </p:txBody>
      </p:sp>
      <p:sp>
        <p:nvSpPr>
          <p:cNvPr id="15" name="TextBox 15">
            <a:extLst>
              <a:ext uri="{FF2B5EF4-FFF2-40B4-BE49-F238E27FC236}">
                <a16:creationId xmlns:a16="http://schemas.microsoft.com/office/drawing/2014/main" id="{34D9F9F9-B14C-07F3-2A98-ACF344E3B68C}"/>
              </a:ext>
            </a:extLst>
          </p:cNvPr>
          <p:cNvSpPr txBox="1"/>
          <p:nvPr/>
        </p:nvSpPr>
        <p:spPr>
          <a:xfrm>
            <a:off x="1904582" y="2437605"/>
            <a:ext cx="3801337" cy="1059072"/>
          </a:xfrm>
          <a:prstGeom prst="rect">
            <a:avLst/>
          </a:prstGeom>
        </p:spPr>
        <p:txBody>
          <a:bodyPr lIns="0" tIns="0" rIns="0" bIns="0" rtlCol="0" anchor="t">
            <a:spAutoFit/>
          </a:bodyPr>
          <a:lstStyle/>
          <a:p>
            <a:pPr>
              <a:lnSpc>
                <a:spcPts val="2080"/>
              </a:lnSpc>
            </a:pPr>
            <a:r>
              <a:rPr lang="en-US" sz="1486">
                <a:solidFill>
                  <a:srgbClr val="171616"/>
                </a:solidFill>
                <a:latin typeface="Open Sans"/>
              </a:rPr>
              <a:t>WBOA Fundamentals</a:t>
            </a:r>
          </a:p>
          <a:p>
            <a:pPr>
              <a:lnSpc>
                <a:spcPts val="2080"/>
              </a:lnSpc>
            </a:pPr>
            <a:r>
              <a:rPr lang="en-US" sz="1486">
                <a:solidFill>
                  <a:srgbClr val="171616"/>
                </a:solidFill>
                <a:latin typeface="Open Sans"/>
              </a:rPr>
              <a:t>Sponsorship Opportunities</a:t>
            </a:r>
          </a:p>
          <a:p>
            <a:pPr>
              <a:lnSpc>
                <a:spcPts val="2080"/>
              </a:lnSpc>
            </a:pPr>
            <a:r>
              <a:rPr lang="en-US" sz="1486">
                <a:solidFill>
                  <a:srgbClr val="171616"/>
                </a:solidFill>
                <a:latin typeface="Open Sans"/>
              </a:rPr>
              <a:t>Hosting Opportunities</a:t>
            </a:r>
          </a:p>
          <a:p>
            <a:pPr>
              <a:lnSpc>
                <a:spcPts val="2080"/>
              </a:lnSpc>
              <a:spcBef>
                <a:spcPct val="0"/>
              </a:spcBef>
            </a:pPr>
            <a:endParaRPr lang="en-US" sz="1486">
              <a:solidFill>
                <a:srgbClr val="171616"/>
              </a:solidFill>
              <a:latin typeface="Open Sans"/>
            </a:endParaRPr>
          </a:p>
        </p:txBody>
      </p:sp>
    </p:spTree>
    <p:extLst>
      <p:ext uri="{BB962C8B-B14F-4D97-AF65-F5344CB8AC3E}">
        <p14:creationId xmlns:p14="http://schemas.microsoft.com/office/powerpoint/2010/main" val="413005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134809-F6B7-0E71-0F28-A8A3644868D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3FB3BA7-C9BC-CF7E-A115-E57E3C7204DC}"/>
              </a:ext>
            </a:extLst>
          </p:cNvPr>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15</a:t>
            </a:r>
          </a:p>
        </p:txBody>
      </p:sp>
      <p:sp>
        <p:nvSpPr>
          <p:cNvPr id="3" name="TextBox 3">
            <a:extLst>
              <a:ext uri="{FF2B5EF4-FFF2-40B4-BE49-F238E27FC236}">
                <a16:creationId xmlns:a16="http://schemas.microsoft.com/office/drawing/2014/main" id="{D72128F1-2E0B-86FC-8E67-A19115437E63}"/>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F2A8749C-4C91-EF06-0C88-48E8106A770B}"/>
              </a:ext>
            </a:extLst>
          </p:cNvPr>
          <p:cNvSpPr/>
          <p:nvPr/>
        </p:nvSpPr>
        <p:spPr>
          <a:xfrm>
            <a:off x="0" y="1213349"/>
            <a:ext cx="12192000" cy="4431303"/>
          </a:xfrm>
          <a:custGeom>
            <a:avLst/>
            <a:gdLst/>
            <a:ahLst/>
            <a:cxnLst/>
            <a:rect l="l" t="t" r="r" b="b"/>
            <a:pathLst>
              <a:path w="18288000" h="6646955">
                <a:moveTo>
                  <a:pt x="0" y="0"/>
                </a:moveTo>
                <a:lnTo>
                  <a:pt x="18288000" y="0"/>
                </a:lnTo>
                <a:lnTo>
                  <a:pt x="18288000" y="6646955"/>
                </a:lnTo>
                <a:lnTo>
                  <a:pt x="0" y="6646955"/>
                </a:lnTo>
                <a:lnTo>
                  <a:pt x="0" y="0"/>
                </a:lnTo>
                <a:close/>
              </a:path>
            </a:pathLst>
          </a:custGeom>
          <a:blipFill>
            <a:blip r:embed="rId2"/>
            <a:stretch>
              <a:fillRect t="-22564" r="-43" b="-22564"/>
            </a:stretch>
          </a:blipFill>
        </p:spPr>
      </p:sp>
      <p:sp>
        <p:nvSpPr>
          <p:cNvPr id="5" name="Freeform 5">
            <a:extLst>
              <a:ext uri="{FF2B5EF4-FFF2-40B4-BE49-F238E27FC236}">
                <a16:creationId xmlns:a16="http://schemas.microsoft.com/office/drawing/2014/main" id="{CAEF86C4-B3D9-BB9D-DA91-9483E5449522}"/>
              </a:ext>
            </a:extLst>
          </p:cNvPr>
          <p:cNvSpPr/>
          <p:nvPr/>
        </p:nvSpPr>
        <p:spPr>
          <a:xfrm>
            <a:off x="1452322" y="2211324"/>
            <a:ext cx="9287356" cy="2435353"/>
          </a:xfrm>
          <a:custGeom>
            <a:avLst/>
            <a:gdLst/>
            <a:ahLst/>
            <a:cxnLst/>
            <a:rect l="l" t="t" r="r" b="b"/>
            <a:pathLst>
              <a:path w="13931034" h="3653030">
                <a:moveTo>
                  <a:pt x="0" y="0"/>
                </a:moveTo>
                <a:lnTo>
                  <a:pt x="13931034" y="0"/>
                </a:lnTo>
                <a:lnTo>
                  <a:pt x="13931034" y="3653030"/>
                </a:lnTo>
                <a:lnTo>
                  <a:pt x="0" y="3653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a:extLst>
              <a:ext uri="{FF2B5EF4-FFF2-40B4-BE49-F238E27FC236}">
                <a16:creationId xmlns:a16="http://schemas.microsoft.com/office/drawing/2014/main" id="{EF4E6E07-3462-ECA9-6909-8C6F9A29B152}"/>
              </a:ext>
            </a:extLst>
          </p:cNvPr>
          <p:cNvSpPr txBox="1"/>
          <p:nvPr/>
        </p:nvSpPr>
        <p:spPr>
          <a:xfrm>
            <a:off x="1452322" y="2315141"/>
            <a:ext cx="9287356" cy="1668598"/>
          </a:xfrm>
          <a:prstGeom prst="rect">
            <a:avLst/>
          </a:prstGeom>
        </p:spPr>
        <p:txBody>
          <a:bodyPr lIns="0" tIns="0" rIns="0" bIns="0" rtlCol="0" anchor="t">
            <a:spAutoFit/>
          </a:bodyPr>
          <a:lstStyle/>
          <a:p>
            <a:pPr algn="ctr">
              <a:lnSpc>
                <a:spcPts val="13469"/>
              </a:lnSpc>
            </a:pPr>
            <a:r>
              <a:rPr lang="en-US" sz="9621">
                <a:solidFill>
                  <a:srgbClr val="FFFCF6"/>
                </a:solidFill>
                <a:latin typeface="Nunito"/>
              </a:rPr>
              <a:t>THANK YOU</a:t>
            </a:r>
          </a:p>
        </p:txBody>
      </p:sp>
      <p:grpSp>
        <p:nvGrpSpPr>
          <p:cNvPr id="7" name="Group 7">
            <a:extLst>
              <a:ext uri="{FF2B5EF4-FFF2-40B4-BE49-F238E27FC236}">
                <a16:creationId xmlns:a16="http://schemas.microsoft.com/office/drawing/2014/main" id="{DE46FF51-08F0-A50A-CA90-B055A55F1A63}"/>
              </a:ext>
            </a:extLst>
          </p:cNvPr>
          <p:cNvGrpSpPr/>
          <p:nvPr/>
        </p:nvGrpSpPr>
        <p:grpSpPr>
          <a:xfrm>
            <a:off x="50800" y="50800"/>
            <a:ext cx="783467" cy="762292"/>
            <a:chOff x="0" y="0"/>
            <a:chExt cx="1566933" cy="1524584"/>
          </a:xfrm>
        </p:grpSpPr>
        <p:sp>
          <p:nvSpPr>
            <p:cNvPr id="8" name="Freeform 8">
              <a:extLst>
                <a:ext uri="{FF2B5EF4-FFF2-40B4-BE49-F238E27FC236}">
                  <a16:creationId xmlns:a16="http://schemas.microsoft.com/office/drawing/2014/main" id="{12494D2A-8B51-0728-8E5C-7AF7CF489DA6}"/>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Tree>
    <p:extLst>
      <p:ext uri="{BB962C8B-B14F-4D97-AF65-F5344CB8AC3E}">
        <p14:creationId xmlns:p14="http://schemas.microsoft.com/office/powerpoint/2010/main" val="3269783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1A20-BDA8-2AFB-ED5C-B7B9B7F0C5BC}"/>
              </a:ext>
            </a:extLst>
          </p:cNvPr>
          <p:cNvSpPr>
            <a:spLocks noGrp="1"/>
          </p:cNvSpPr>
          <p:nvPr>
            <p:ph type="ctrTitle"/>
          </p:nvPr>
        </p:nvSpPr>
        <p:spPr/>
        <p:txBody>
          <a:bodyPr>
            <a:noAutofit/>
          </a:bodyPr>
          <a:lstStyle/>
          <a:p>
            <a:r>
              <a:rPr lang="en-US" sz="5400" b="1" kern="0" dirty="0">
                <a:effectLst/>
                <a:ea typeface="Times New Roman" panose="02020603050405020304" pitchFamily="18" charset="0"/>
              </a:rPr>
              <a:t>Unlock the Key </a:t>
            </a:r>
            <a:r>
              <a:rPr lang="en-US" sz="5400" b="1" kern="0">
                <a:effectLst/>
                <a:ea typeface="Times New Roman" panose="02020603050405020304" pitchFamily="18" charset="0"/>
              </a:rPr>
              <a:t>to </a:t>
            </a:r>
            <a:br>
              <a:rPr lang="en-US" sz="5400" b="1" kern="0">
                <a:effectLst/>
                <a:ea typeface="Times New Roman" panose="02020603050405020304" pitchFamily="18" charset="0"/>
              </a:rPr>
            </a:br>
            <a:r>
              <a:rPr lang="en-US" sz="5400" b="1" kern="0">
                <a:effectLst/>
                <a:ea typeface="Times New Roman" panose="02020603050405020304" pitchFamily="18" charset="0"/>
              </a:rPr>
              <a:t>Financial </a:t>
            </a:r>
            <a:r>
              <a:rPr lang="en-US" sz="5400" b="1" kern="0" dirty="0">
                <a:effectLst/>
                <a:ea typeface="Times New Roman" panose="02020603050405020304" pitchFamily="18" charset="0"/>
              </a:rPr>
              <a:t>Success </a:t>
            </a:r>
            <a:r>
              <a:rPr lang="en-US" sz="5400" b="1" kern="0">
                <a:effectLst/>
                <a:ea typeface="Times New Roman" panose="02020603050405020304" pitchFamily="18" charset="0"/>
              </a:rPr>
              <a:t>for </a:t>
            </a:r>
            <a:br>
              <a:rPr lang="en-US" sz="5400" b="1" kern="0">
                <a:effectLst/>
                <a:ea typeface="Times New Roman" panose="02020603050405020304" pitchFamily="18" charset="0"/>
              </a:rPr>
            </a:br>
            <a:r>
              <a:rPr lang="en-US" sz="5400" b="1" kern="0">
                <a:effectLst/>
                <a:ea typeface="Times New Roman" panose="02020603050405020304" pitchFamily="18" charset="0"/>
              </a:rPr>
              <a:t>Women </a:t>
            </a:r>
            <a:r>
              <a:rPr lang="en-US" sz="5400" b="1" kern="0" dirty="0">
                <a:effectLst/>
                <a:ea typeface="Times New Roman" panose="02020603050405020304" pitchFamily="18" charset="0"/>
              </a:rPr>
              <a:t>Business Owners</a:t>
            </a:r>
            <a:endParaRPr lang="en-US" sz="5400" b="1" dirty="0"/>
          </a:p>
        </p:txBody>
      </p:sp>
      <p:sp>
        <p:nvSpPr>
          <p:cNvPr id="3" name="Subtitle 2">
            <a:extLst>
              <a:ext uri="{FF2B5EF4-FFF2-40B4-BE49-F238E27FC236}">
                <a16:creationId xmlns:a16="http://schemas.microsoft.com/office/drawing/2014/main" id="{1AAFCC01-4088-3123-ED73-7F32391E9490}"/>
              </a:ext>
            </a:extLst>
          </p:cNvPr>
          <p:cNvSpPr>
            <a:spLocks noGrp="1"/>
          </p:cNvSpPr>
          <p:nvPr>
            <p:ph type="subTitle" idx="1"/>
          </p:nvPr>
        </p:nvSpPr>
        <p:spPr/>
        <p:txBody>
          <a:bodyPr/>
          <a:lstStyle/>
          <a:p>
            <a:r>
              <a:rPr lang="en-US" sz="2400" b="1" kern="0" dirty="0">
                <a:effectLst/>
                <a:ea typeface="Times New Roman" panose="02020603050405020304" pitchFamily="18" charset="0"/>
              </a:rPr>
              <a:t>with Freda Brown</a:t>
            </a:r>
            <a:endParaRPr lang="en-US" dirty="0"/>
          </a:p>
        </p:txBody>
      </p:sp>
      <p:pic>
        <p:nvPicPr>
          <p:cNvPr id="5" name="Picture 4">
            <a:extLst>
              <a:ext uri="{FF2B5EF4-FFF2-40B4-BE49-F238E27FC236}">
                <a16:creationId xmlns:a16="http://schemas.microsoft.com/office/drawing/2014/main" id="{3451EC8A-1F8B-644C-76CE-C9B2AB1FD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865" y="4112228"/>
            <a:ext cx="2291144" cy="2291144"/>
          </a:xfrm>
          <a:prstGeom prst="rect">
            <a:avLst/>
          </a:prstGeom>
        </p:spPr>
      </p:pic>
      <p:pic>
        <p:nvPicPr>
          <p:cNvPr id="7" name="Picture 6">
            <a:extLst>
              <a:ext uri="{FF2B5EF4-FFF2-40B4-BE49-F238E27FC236}">
                <a16:creationId xmlns:a16="http://schemas.microsoft.com/office/drawing/2014/main" id="{6274D0C1-B6A8-5DFF-680D-D61294CCA4FC}"/>
              </a:ext>
            </a:extLst>
          </p:cNvPr>
          <p:cNvPicPr>
            <a:picLocks noChangeAspect="1"/>
          </p:cNvPicPr>
          <p:nvPr/>
        </p:nvPicPr>
        <p:blipFill rotWithShape="1">
          <a:blip r:embed="rId3">
            <a:extLst>
              <a:ext uri="{28A0092B-C50C-407E-A947-70E740481C1C}">
                <a14:useLocalDpi xmlns:a14="http://schemas.microsoft.com/office/drawing/2010/main" val="0"/>
              </a:ext>
            </a:extLst>
          </a:blip>
          <a:srcRect t="9998" r="394" b="9467"/>
          <a:stretch/>
        </p:blipFill>
        <p:spPr>
          <a:xfrm>
            <a:off x="145629" y="4684517"/>
            <a:ext cx="2112939" cy="2102240"/>
          </a:xfrm>
          <a:prstGeom prst="rect">
            <a:avLst/>
          </a:prstGeom>
        </p:spPr>
      </p:pic>
      <p:pic>
        <p:nvPicPr>
          <p:cNvPr id="2050" name="Picture 1">
            <a:extLst>
              <a:ext uri="{FF2B5EF4-FFF2-40B4-BE49-F238E27FC236}">
                <a16:creationId xmlns:a16="http://schemas.microsoft.com/office/drawing/2014/main" id="{BA1E160D-9C27-71FD-C436-AE64E94A5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0708" y="4246562"/>
            <a:ext cx="32051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18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FA3F-FDC3-9B25-09A3-76BC227D9215}"/>
              </a:ext>
            </a:extLst>
          </p:cNvPr>
          <p:cNvSpPr>
            <a:spLocks noGrp="1"/>
          </p:cNvSpPr>
          <p:nvPr>
            <p:ph type="title"/>
          </p:nvPr>
        </p:nvSpPr>
        <p:spPr/>
        <p:txBody>
          <a:bodyPr>
            <a:normAutofit/>
          </a:bodyPr>
          <a:lstStyle/>
          <a:p>
            <a:r>
              <a:rPr lang="en-US" sz="5400" b="1" dirty="0"/>
              <a:t>What is your tax entity?</a:t>
            </a:r>
          </a:p>
        </p:txBody>
      </p:sp>
      <p:sp>
        <p:nvSpPr>
          <p:cNvPr id="3" name="Content Placeholder 2">
            <a:extLst>
              <a:ext uri="{FF2B5EF4-FFF2-40B4-BE49-F238E27FC236}">
                <a16:creationId xmlns:a16="http://schemas.microsoft.com/office/drawing/2014/main" id="{67ED6396-2D61-E654-5A7A-9F92216BD544}"/>
              </a:ext>
            </a:extLst>
          </p:cNvPr>
          <p:cNvSpPr>
            <a:spLocks noGrp="1"/>
          </p:cNvSpPr>
          <p:nvPr>
            <p:ph idx="1"/>
          </p:nvPr>
        </p:nvSpPr>
        <p:spPr/>
        <p:txBody>
          <a:bodyPr>
            <a:normAutofit/>
          </a:bodyPr>
          <a:lstStyle/>
          <a:p>
            <a:r>
              <a:rPr lang="en-US" sz="4400" dirty="0"/>
              <a:t>Sole Proprietor</a:t>
            </a:r>
          </a:p>
          <a:p>
            <a:pPr lvl="3"/>
            <a:r>
              <a:rPr lang="en-US" sz="4400" dirty="0"/>
              <a:t>LLC – Schedule C?</a:t>
            </a:r>
          </a:p>
          <a:p>
            <a:r>
              <a:rPr lang="en-US" sz="4400" dirty="0"/>
              <a:t>Partnership</a:t>
            </a:r>
          </a:p>
          <a:p>
            <a:pPr lvl="3"/>
            <a:r>
              <a:rPr lang="en-US" sz="4400" dirty="0"/>
              <a:t>LLC – 1065</a:t>
            </a:r>
          </a:p>
          <a:p>
            <a:r>
              <a:rPr lang="en-US" sz="4400" dirty="0"/>
              <a:t>S-Corp</a:t>
            </a:r>
          </a:p>
          <a:p>
            <a:r>
              <a:rPr lang="en-US" sz="4400" dirty="0"/>
              <a:t>C-Corp</a:t>
            </a:r>
          </a:p>
          <a:p>
            <a:endParaRPr lang="en-US" dirty="0"/>
          </a:p>
        </p:txBody>
      </p:sp>
    </p:spTree>
    <p:extLst>
      <p:ext uri="{BB962C8B-B14F-4D97-AF65-F5344CB8AC3E}">
        <p14:creationId xmlns:p14="http://schemas.microsoft.com/office/powerpoint/2010/main" val="2329930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BAE3-E4CD-D9E6-7E21-217311585E37}"/>
              </a:ext>
            </a:extLst>
          </p:cNvPr>
          <p:cNvSpPr>
            <a:spLocks noGrp="1"/>
          </p:cNvSpPr>
          <p:nvPr>
            <p:ph type="title"/>
          </p:nvPr>
        </p:nvSpPr>
        <p:spPr/>
        <p:txBody>
          <a:bodyPr>
            <a:noAutofit/>
          </a:bodyPr>
          <a:lstStyle/>
          <a:p>
            <a:r>
              <a:rPr lang="en-US" sz="5400" b="1" dirty="0"/>
              <a:t>NEW 2024!! Beneficial Ownership Information Report</a:t>
            </a:r>
          </a:p>
        </p:txBody>
      </p:sp>
      <p:sp>
        <p:nvSpPr>
          <p:cNvPr id="3" name="Content Placeholder 2">
            <a:extLst>
              <a:ext uri="{FF2B5EF4-FFF2-40B4-BE49-F238E27FC236}">
                <a16:creationId xmlns:a16="http://schemas.microsoft.com/office/drawing/2014/main" id="{550AF275-5E1D-F288-F580-011CB5A6FA56}"/>
              </a:ext>
            </a:extLst>
          </p:cNvPr>
          <p:cNvSpPr>
            <a:spLocks noGrp="1"/>
          </p:cNvSpPr>
          <p:nvPr>
            <p:ph idx="1"/>
          </p:nvPr>
        </p:nvSpPr>
        <p:spPr>
          <a:xfrm>
            <a:off x="838200" y="1825625"/>
            <a:ext cx="10515600" cy="4801598"/>
          </a:xfrm>
        </p:spPr>
        <p:txBody>
          <a:bodyPr>
            <a:normAutofit/>
          </a:bodyPr>
          <a:lstStyle/>
          <a:p>
            <a:pPr marL="0" indent="0">
              <a:buNone/>
            </a:pPr>
            <a:r>
              <a:rPr lang="en-US" sz="4400" dirty="0"/>
              <a:t>United States Department of the Treasury Financial Crimes Enforcement Network</a:t>
            </a:r>
            <a:endParaRPr lang="en-US" sz="4400" dirty="0">
              <a:hlinkClick r:id="rId2"/>
            </a:endParaRPr>
          </a:p>
          <a:p>
            <a:pPr lvl="1"/>
            <a:r>
              <a:rPr lang="en-US" sz="4400" dirty="0">
                <a:hlinkClick r:id="rId2"/>
              </a:rPr>
              <a:t>FinCEN.gov</a:t>
            </a:r>
            <a:endParaRPr lang="en-US" sz="4400" dirty="0"/>
          </a:p>
          <a:p>
            <a:pPr lvl="1"/>
            <a:r>
              <a:rPr lang="en-US" sz="4400" dirty="0"/>
              <a:t>LLC, S-Corp, C-Corp must file</a:t>
            </a:r>
          </a:p>
          <a:p>
            <a:pPr lvl="2"/>
            <a:r>
              <a:rPr lang="en-US" sz="4400" dirty="0"/>
              <a:t>If new in 2024 within 60 days</a:t>
            </a:r>
          </a:p>
          <a:p>
            <a:pPr lvl="2"/>
            <a:r>
              <a:rPr lang="en-US" sz="4400" dirty="0"/>
              <a:t>Before 12/31/2024</a:t>
            </a:r>
          </a:p>
          <a:p>
            <a:pPr lvl="1"/>
            <a:r>
              <a:rPr lang="en-US" sz="4400" dirty="0"/>
              <a:t>Need photo ID</a:t>
            </a:r>
          </a:p>
        </p:txBody>
      </p:sp>
    </p:spTree>
    <p:extLst>
      <p:ext uri="{BB962C8B-B14F-4D97-AF65-F5344CB8AC3E}">
        <p14:creationId xmlns:p14="http://schemas.microsoft.com/office/powerpoint/2010/main" val="318842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2F2F-887B-1950-B0D0-46441E2975DF}"/>
              </a:ext>
            </a:extLst>
          </p:cNvPr>
          <p:cNvSpPr>
            <a:spLocks noGrp="1"/>
          </p:cNvSpPr>
          <p:nvPr>
            <p:ph type="title"/>
          </p:nvPr>
        </p:nvSpPr>
        <p:spPr/>
        <p:txBody>
          <a:bodyPr>
            <a:noAutofit/>
          </a:bodyPr>
          <a:lstStyle/>
          <a:p>
            <a:pPr marL="0" marR="0">
              <a:lnSpc>
                <a:spcPct val="107000"/>
              </a:lnSpc>
              <a:spcBef>
                <a:spcPts val="0"/>
              </a:spcBef>
              <a:spcAft>
                <a:spcPts val="800"/>
              </a:spcAft>
            </a:pPr>
            <a:r>
              <a:rPr lang="en-US" sz="5400" b="1" kern="100" dirty="0">
                <a:solidFill>
                  <a:srgbClr val="FF0000"/>
                </a:solidFill>
                <a:effectLst/>
                <a:ea typeface="Calibri Light" panose="020F0302020204030204" pitchFamily="34" charset="0"/>
                <a:cs typeface="Calibri Light" panose="020F0302020204030204" pitchFamily="34" charset="0"/>
              </a:rPr>
              <a:t>It’s</a:t>
            </a:r>
            <a:r>
              <a:rPr lang="en-US" sz="5400" b="1" kern="100" dirty="0">
                <a:solidFill>
                  <a:srgbClr val="FF0000"/>
                </a:solidFill>
                <a:effectLst/>
                <a:ea typeface="Calibri" panose="020F0502020204030204" pitchFamily="34" charset="0"/>
                <a:cs typeface="Times New Roman" panose="02020603050405020304" pitchFamily="18" charset="0"/>
              </a:rPr>
              <a:t> February</a:t>
            </a:r>
            <a:endParaRPr lang="en-US" sz="5400" b="1" dirty="0"/>
          </a:p>
        </p:txBody>
      </p:sp>
      <p:sp>
        <p:nvSpPr>
          <p:cNvPr id="3" name="Subtitle 2">
            <a:extLst>
              <a:ext uri="{FF2B5EF4-FFF2-40B4-BE49-F238E27FC236}">
                <a16:creationId xmlns:a16="http://schemas.microsoft.com/office/drawing/2014/main" id="{6CA75658-29D7-1D09-35A8-732B4F0EF02F}"/>
              </a:ext>
            </a:extLst>
          </p:cNvPr>
          <p:cNvSpPr>
            <a:spLocks noGrp="1"/>
          </p:cNvSpPr>
          <p:nvPr>
            <p:ph idx="1"/>
          </p:nvPr>
        </p:nvSpPr>
        <p:spPr/>
        <p:txBody>
          <a:bodyPr>
            <a:normAutofit/>
          </a:bodyPr>
          <a:lstStyle/>
          <a:p>
            <a:pPr marL="0" indent="0" algn="ctr">
              <a:buNone/>
            </a:pPr>
            <a:endParaRPr lang="en-US" sz="35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6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What are you </a:t>
            </a:r>
          </a:p>
          <a:p>
            <a:pPr marL="0" indent="0" algn="ctr">
              <a:buNone/>
            </a:pPr>
            <a:r>
              <a:rPr lang="en-US" sz="6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thinking </a:t>
            </a:r>
          </a:p>
          <a:p>
            <a:pPr marL="0" indent="0" algn="ctr">
              <a:buNone/>
            </a:pPr>
            <a:r>
              <a:rPr lang="en-US" sz="6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about ???</a:t>
            </a:r>
            <a:endParaRPr lang="en-US" sz="6000" dirty="0">
              <a:solidFill>
                <a:srgbClr val="00B0F0"/>
              </a:solidFill>
            </a:endParaRPr>
          </a:p>
        </p:txBody>
      </p:sp>
    </p:spTree>
    <p:extLst>
      <p:ext uri="{BB962C8B-B14F-4D97-AF65-F5344CB8AC3E}">
        <p14:creationId xmlns:p14="http://schemas.microsoft.com/office/powerpoint/2010/main" val="2381829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4393" y="0"/>
            <a:ext cx="5657607" cy="3429000"/>
          </a:xfrm>
          <a:custGeom>
            <a:avLst/>
            <a:gdLst/>
            <a:ahLst/>
            <a:cxnLst/>
            <a:rect l="l" t="t" r="r" b="b"/>
            <a:pathLst>
              <a:path w="8486410" h="5143500">
                <a:moveTo>
                  <a:pt x="0" y="0"/>
                </a:moveTo>
                <a:lnTo>
                  <a:pt x="8486410" y="0"/>
                </a:lnTo>
                <a:lnTo>
                  <a:pt x="8486410" y="5143500"/>
                </a:lnTo>
                <a:lnTo>
                  <a:pt x="0" y="5143500"/>
                </a:lnTo>
                <a:lnTo>
                  <a:pt x="0" y="0"/>
                </a:lnTo>
                <a:close/>
              </a:path>
            </a:pathLst>
          </a:custGeom>
          <a:blipFill>
            <a:blip r:embed="rId2"/>
            <a:stretch>
              <a:fillRect t="-4966" b="-5028"/>
            </a:stretch>
          </a:blipFill>
        </p:spPr>
      </p:sp>
      <p:sp>
        <p:nvSpPr>
          <p:cNvPr id="3" name="Freeform 3"/>
          <p:cNvSpPr/>
          <p:nvPr/>
        </p:nvSpPr>
        <p:spPr>
          <a:xfrm>
            <a:off x="6534393" y="3429000"/>
            <a:ext cx="5657607" cy="3429000"/>
          </a:xfrm>
          <a:custGeom>
            <a:avLst/>
            <a:gdLst/>
            <a:ahLst/>
            <a:cxnLst/>
            <a:rect l="l" t="t" r="r" b="b"/>
            <a:pathLst>
              <a:path w="8486410" h="5143500">
                <a:moveTo>
                  <a:pt x="0" y="0"/>
                </a:moveTo>
                <a:lnTo>
                  <a:pt x="8486410" y="0"/>
                </a:lnTo>
                <a:lnTo>
                  <a:pt x="8486410" y="5143500"/>
                </a:lnTo>
                <a:lnTo>
                  <a:pt x="0" y="5143500"/>
                </a:lnTo>
                <a:lnTo>
                  <a:pt x="0" y="0"/>
                </a:lnTo>
                <a:close/>
              </a:path>
            </a:pathLst>
          </a:custGeom>
          <a:blipFill>
            <a:blip r:embed="rId3"/>
            <a:stretch>
              <a:fillRect t="-73744" b="-73744"/>
            </a:stretch>
          </a:blipFill>
        </p:spPr>
      </p:sp>
      <p:sp>
        <p:nvSpPr>
          <p:cNvPr id="4" name="TextBox 4"/>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5" name="TextBox 5"/>
          <p:cNvSpPr txBox="1"/>
          <p:nvPr/>
        </p:nvSpPr>
        <p:spPr>
          <a:xfrm>
            <a:off x="287700" y="1032258"/>
            <a:ext cx="4211067" cy="693203"/>
          </a:xfrm>
          <a:prstGeom prst="rect">
            <a:avLst/>
          </a:prstGeom>
        </p:spPr>
        <p:txBody>
          <a:bodyPr lIns="0" tIns="0" rIns="0" bIns="0" rtlCol="0" anchor="t">
            <a:spAutoFit/>
          </a:bodyPr>
          <a:lstStyle/>
          <a:p>
            <a:pPr>
              <a:lnSpc>
                <a:spcPts val="5626"/>
              </a:lnSpc>
            </a:pPr>
            <a:r>
              <a:rPr lang="en-US" sz="4018">
                <a:solidFill>
                  <a:srgbClr val="171616"/>
                </a:solidFill>
                <a:latin typeface="Nunito"/>
              </a:rPr>
              <a:t>Share About You</a:t>
            </a:r>
          </a:p>
        </p:txBody>
      </p:sp>
      <p:sp>
        <p:nvSpPr>
          <p:cNvPr id="6" name="TextBox 6"/>
          <p:cNvSpPr txBox="1"/>
          <p:nvPr/>
        </p:nvSpPr>
        <p:spPr>
          <a:xfrm>
            <a:off x="834267" y="1974850"/>
            <a:ext cx="5261733" cy="4950586"/>
          </a:xfrm>
          <a:prstGeom prst="rect">
            <a:avLst/>
          </a:prstGeom>
        </p:spPr>
        <p:txBody>
          <a:bodyPr lIns="0" tIns="0" rIns="0" bIns="0" rtlCol="0" anchor="t">
            <a:spAutoFit/>
          </a:bodyPr>
          <a:lstStyle/>
          <a:p>
            <a:pPr>
              <a:lnSpc>
                <a:spcPts val="2972"/>
              </a:lnSpc>
            </a:pPr>
            <a:r>
              <a:rPr lang="en-US" sz="2123">
                <a:solidFill>
                  <a:srgbClr val="171616"/>
                </a:solidFill>
                <a:latin typeface="Nunito Bold"/>
              </a:rPr>
              <a:t>Open Networking 7:30 – 8:00</a:t>
            </a:r>
          </a:p>
          <a:p>
            <a:pPr>
              <a:lnSpc>
                <a:spcPts val="2972"/>
              </a:lnSpc>
            </a:pPr>
            <a:r>
              <a:rPr lang="en-US" sz="2123">
                <a:solidFill>
                  <a:srgbClr val="171616"/>
                </a:solidFill>
                <a:latin typeface="Nunito Bold"/>
              </a:rPr>
              <a:t>1 minute spotlights</a:t>
            </a:r>
          </a:p>
          <a:p>
            <a:pPr>
              <a:lnSpc>
                <a:spcPts val="2972"/>
              </a:lnSpc>
            </a:pPr>
            <a:endParaRPr lang="en-US" sz="2123">
              <a:solidFill>
                <a:srgbClr val="171616"/>
              </a:solidFill>
              <a:latin typeface="Nunito Bold"/>
            </a:endParaRPr>
          </a:p>
          <a:p>
            <a:pPr>
              <a:lnSpc>
                <a:spcPts val="2702"/>
              </a:lnSpc>
            </a:pPr>
            <a:r>
              <a:rPr lang="en-US" sz="1930">
                <a:solidFill>
                  <a:srgbClr val="171616"/>
                </a:solidFill>
                <a:latin typeface="Nunito"/>
              </a:rPr>
              <a:t>Please share (verbally and via the Chat if desired)</a:t>
            </a:r>
          </a:p>
          <a:p>
            <a:pPr>
              <a:lnSpc>
                <a:spcPts val="2702"/>
              </a:lnSpc>
            </a:pPr>
            <a:endParaRPr lang="en-US" sz="1930">
              <a:solidFill>
                <a:srgbClr val="171616"/>
              </a:solidFill>
              <a:latin typeface="Nunito"/>
            </a:endParaRPr>
          </a:p>
          <a:p>
            <a:pPr>
              <a:lnSpc>
                <a:spcPts val="2702"/>
              </a:lnSpc>
            </a:pPr>
            <a:r>
              <a:rPr lang="en-US" sz="1930">
                <a:solidFill>
                  <a:srgbClr val="171616"/>
                </a:solidFill>
                <a:latin typeface="Nunito"/>
              </a:rPr>
              <a:t>Name, Business and Why WBOA? </a:t>
            </a:r>
          </a:p>
          <a:p>
            <a:pPr>
              <a:lnSpc>
                <a:spcPts val="2702"/>
              </a:lnSpc>
            </a:pPr>
            <a:endParaRPr lang="en-US" sz="1930">
              <a:solidFill>
                <a:srgbClr val="171616"/>
              </a:solidFill>
              <a:latin typeface="Nunito"/>
            </a:endParaRPr>
          </a:p>
          <a:p>
            <a:pPr>
              <a:lnSpc>
                <a:spcPts val="2702"/>
              </a:lnSpc>
            </a:pPr>
            <a:r>
              <a:rPr lang="en-US" sz="1930">
                <a:solidFill>
                  <a:srgbClr val="171616"/>
                </a:solidFill>
                <a:latin typeface="Nunito"/>
              </a:rPr>
              <a:t>What do you hope to gain from your WBOA Membership?</a:t>
            </a:r>
          </a:p>
          <a:p>
            <a:pPr>
              <a:lnSpc>
                <a:spcPts val="2702"/>
              </a:lnSpc>
            </a:pPr>
            <a:endParaRPr lang="en-US" sz="1930">
              <a:solidFill>
                <a:srgbClr val="171616"/>
              </a:solidFill>
              <a:latin typeface="Nunito"/>
            </a:endParaRPr>
          </a:p>
          <a:p>
            <a:pPr>
              <a:lnSpc>
                <a:spcPts val="2702"/>
              </a:lnSpc>
            </a:pPr>
            <a:r>
              <a:rPr lang="en-US" sz="1930">
                <a:solidFill>
                  <a:srgbClr val="171616"/>
                </a:solidFill>
                <a:latin typeface="Nunito"/>
              </a:rPr>
              <a:t>You may add your email and website to the Chat as well</a:t>
            </a:r>
          </a:p>
          <a:p>
            <a:pPr>
              <a:lnSpc>
                <a:spcPts val="2703"/>
              </a:lnSpc>
            </a:pPr>
            <a:endParaRPr lang="en-US" sz="1930">
              <a:solidFill>
                <a:srgbClr val="171616"/>
              </a:solidFill>
              <a:latin typeface="Nunito"/>
            </a:endParaRPr>
          </a:p>
        </p:txBody>
      </p:sp>
      <p:grpSp>
        <p:nvGrpSpPr>
          <p:cNvPr id="7" name="Group 7"/>
          <p:cNvGrpSpPr/>
          <p:nvPr/>
        </p:nvGrpSpPr>
        <p:grpSpPr>
          <a:xfrm>
            <a:off x="50800" y="50800"/>
            <a:ext cx="783467" cy="762292"/>
            <a:chOff x="0" y="0"/>
            <a:chExt cx="1566933" cy="1524584"/>
          </a:xfrm>
        </p:grpSpPr>
        <p:sp>
          <p:nvSpPr>
            <p:cNvPr id="8" name="Freeform 8"/>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4"/>
              <a:stretch>
                <a:fillRect t="-29" b="-26"/>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A35BC-C1EE-4B65-4773-318C3E38FFBE}"/>
              </a:ext>
            </a:extLst>
          </p:cNvPr>
          <p:cNvSpPr>
            <a:spLocks noGrp="1"/>
          </p:cNvSpPr>
          <p:nvPr>
            <p:ph idx="1"/>
          </p:nvPr>
        </p:nvSpPr>
        <p:spPr>
          <a:xfrm>
            <a:off x="838200" y="1640901"/>
            <a:ext cx="10515600" cy="4351338"/>
          </a:xfrm>
        </p:spPr>
        <p:txBody>
          <a:bodyPr>
            <a:normAutofit fontScale="92500" lnSpcReduction="20000"/>
          </a:bodyPr>
          <a:lstStyle/>
          <a:p>
            <a:pPr marL="457200" marR="0" lvl="1" indent="0" algn="ctr">
              <a:spcAft>
                <a:spcPts val="800"/>
              </a:spcAft>
              <a:buNone/>
            </a:pPr>
            <a:r>
              <a:rPr lang="en-US" sz="7600" dirty="0">
                <a:solidFill>
                  <a:srgbClr val="7030A0"/>
                </a:solidFill>
                <a:latin typeface="Calibri" panose="020F0502020204030204" pitchFamily="34" charset="0"/>
                <a:ea typeface="Calibri" panose="020F0502020204030204" pitchFamily="34" charset="0"/>
                <a:cs typeface="Times New Roman" panose="02020603050405020304" pitchFamily="18" charset="0"/>
              </a:rPr>
              <a:t>GETTING YOUR </a:t>
            </a:r>
          </a:p>
          <a:p>
            <a:pPr marL="457200" marR="0" lvl="1" indent="0" algn="ctr">
              <a:spcAft>
                <a:spcPts val="800"/>
              </a:spcAft>
              <a:buNone/>
            </a:pPr>
            <a:r>
              <a:rPr lang="en-US" sz="7600" dirty="0">
                <a:solidFill>
                  <a:srgbClr val="7030A0"/>
                </a:solidFill>
                <a:latin typeface="Calibri" panose="020F0502020204030204" pitchFamily="34" charset="0"/>
                <a:ea typeface="Calibri" panose="020F0502020204030204" pitchFamily="34" charset="0"/>
                <a:cs typeface="Times New Roman" panose="02020603050405020304" pitchFamily="18" charset="0"/>
              </a:rPr>
              <a:t>2023 TAXES DONE</a:t>
            </a:r>
          </a:p>
          <a:p>
            <a:pPr marL="0" indent="0" algn="ctr">
              <a:lnSpc>
                <a:spcPct val="120000"/>
              </a:lnSpc>
              <a:spcBef>
                <a:spcPts val="0"/>
              </a:spcBef>
              <a:spcAft>
                <a:spcPts val="600"/>
              </a:spcAft>
              <a:buNone/>
            </a:pPr>
            <a:r>
              <a:rPr lang="en-US" sz="3200" dirty="0"/>
              <a:t>Or</a:t>
            </a:r>
          </a:p>
          <a:p>
            <a:pPr marL="457200" lvl="1" indent="0" algn="ctr">
              <a:buNone/>
            </a:pPr>
            <a:r>
              <a:rPr lang="en-US" sz="7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PLANNING YOUR 2024 BUSINESS GROWTH?</a:t>
            </a:r>
            <a:endParaRPr lang="en-US" sz="7600" dirty="0">
              <a:solidFill>
                <a:srgbClr val="00B050"/>
              </a:solidFill>
            </a:endParaRPr>
          </a:p>
        </p:txBody>
      </p:sp>
      <p:sp>
        <p:nvSpPr>
          <p:cNvPr id="2" name="Title 1">
            <a:extLst>
              <a:ext uri="{FF2B5EF4-FFF2-40B4-BE49-F238E27FC236}">
                <a16:creationId xmlns:a16="http://schemas.microsoft.com/office/drawing/2014/main" id="{D9B6EC36-E306-DCFD-83E0-2E4D092885B1}"/>
              </a:ext>
            </a:extLst>
          </p:cNvPr>
          <p:cNvSpPr>
            <a:spLocks noGrp="1"/>
          </p:cNvSpPr>
          <p:nvPr>
            <p:ph type="title"/>
          </p:nvPr>
        </p:nvSpPr>
        <p:spPr>
          <a:xfrm>
            <a:off x="838200" y="365125"/>
            <a:ext cx="10515600" cy="1325563"/>
          </a:xfrm>
        </p:spPr>
        <p:txBody>
          <a:bodyPr>
            <a:noAutofit/>
          </a:bodyPr>
          <a:lstStyle/>
          <a:p>
            <a:pPr marL="0" marR="0">
              <a:lnSpc>
                <a:spcPct val="107000"/>
              </a:lnSpc>
              <a:spcBef>
                <a:spcPts val="0"/>
              </a:spcBef>
              <a:spcAft>
                <a:spcPts val="800"/>
              </a:spcAft>
            </a:pPr>
            <a:r>
              <a:rPr lang="en-US" sz="5400" b="1" kern="100" dirty="0">
                <a:solidFill>
                  <a:srgbClr val="FF0000"/>
                </a:solidFill>
                <a:effectLst/>
                <a:ea typeface="Calibri Light" panose="020F0302020204030204" pitchFamily="34" charset="0"/>
                <a:cs typeface="Calibri Light" panose="020F0302020204030204" pitchFamily="34" charset="0"/>
              </a:rPr>
              <a:t>It’s</a:t>
            </a:r>
            <a:r>
              <a:rPr lang="en-US" sz="5400" b="1" kern="100" dirty="0">
                <a:solidFill>
                  <a:srgbClr val="FF0000"/>
                </a:solidFill>
                <a:effectLst/>
                <a:ea typeface="Calibri" panose="020F0502020204030204" pitchFamily="34" charset="0"/>
                <a:cs typeface="Times New Roman" panose="02020603050405020304" pitchFamily="18" charset="0"/>
              </a:rPr>
              <a:t> February</a:t>
            </a:r>
            <a:endParaRPr lang="en-US" sz="5400" b="1" dirty="0"/>
          </a:p>
        </p:txBody>
      </p:sp>
    </p:spTree>
    <p:extLst>
      <p:ext uri="{BB962C8B-B14F-4D97-AF65-F5344CB8AC3E}">
        <p14:creationId xmlns:p14="http://schemas.microsoft.com/office/powerpoint/2010/main" val="494564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11FD-5847-B58E-749C-83505E235130}"/>
              </a:ext>
            </a:extLst>
          </p:cNvPr>
          <p:cNvSpPr>
            <a:spLocks noGrp="1"/>
          </p:cNvSpPr>
          <p:nvPr>
            <p:ph type="title"/>
          </p:nvPr>
        </p:nvSpPr>
        <p:spPr/>
        <p:txBody>
          <a:bodyPr>
            <a:normAutofit/>
          </a:bodyPr>
          <a:lstStyle/>
          <a:p>
            <a:pPr algn="ctr"/>
            <a:r>
              <a:rPr lang="en-US" sz="5400" b="1" dirty="0">
                <a:solidFill>
                  <a:srgbClr val="00B050"/>
                </a:solidFill>
              </a:rPr>
              <a:t>Profit</a:t>
            </a:r>
            <a:r>
              <a:rPr lang="en-US" sz="5400" b="1" dirty="0"/>
              <a:t> &amp; </a:t>
            </a:r>
            <a:r>
              <a:rPr lang="en-US" sz="5400" b="1" dirty="0">
                <a:solidFill>
                  <a:srgbClr val="FF0000"/>
                </a:solidFill>
              </a:rPr>
              <a:t>Loss</a:t>
            </a:r>
            <a:r>
              <a:rPr lang="en-US" sz="5400" b="1" dirty="0"/>
              <a:t> statement</a:t>
            </a:r>
          </a:p>
        </p:txBody>
      </p:sp>
      <p:sp>
        <p:nvSpPr>
          <p:cNvPr id="3" name="Content Placeholder 2">
            <a:extLst>
              <a:ext uri="{FF2B5EF4-FFF2-40B4-BE49-F238E27FC236}">
                <a16:creationId xmlns:a16="http://schemas.microsoft.com/office/drawing/2014/main" id="{E04E318C-ABAB-7EAD-4F28-46785782AB83}"/>
              </a:ext>
            </a:extLst>
          </p:cNvPr>
          <p:cNvSpPr>
            <a:spLocks noGrp="1"/>
          </p:cNvSpPr>
          <p:nvPr>
            <p:ph idx="1"/>
          </p:nvPr>
        </p:nvSpPr>
        <p:spPr>
          <a:xfrm>
            <a:off x="838200" y="1650141"/>
            <a:ext cx="10515600" cy="4351338"/>
          </a:xfrm>
        </p:spPr>
        <p:txBody>
          <a:bodyPr/>
          <a:lstStyle/>
          <a:p>
            <a:pPr algn="l">
              <a:buFont typeface="Arial" panose="020B0604020202020204" pitchFamily="34" charset="0"/>
              <a:buChar char="•"/>
            </a:pPr>
            <a:r>
              <a:rPr lang="en-US" sz="4000" b="0" i="0" dirty="0">
                <a:solidFill>
                  <a:srgbClr val="111111"/>
                </a:solidFill>
                <a:effectLst/>
                <a:latin typeface="SourceSansPro"/>
              </a:rPr>
              <a:t>A profit and loss (P&amp;L) statement summarizes the revenues, costs and expenses incurred during a specific period of time.</a:t>
            </a:r>
          </a:p>
          <a:p>
            <a:pPr algn="l">
              <a:buFont typeface="Arial" panose="020B0604020202020204" pitchFamily="34" charset="0"/>
              <a:buChar char="•"/>
            </a:pPr>
            <a:endParaRPr lang="en-US" b="0" i="0" dirty="0">
              <a:solidFill>
                <a:srgbClr val="111111"/>
              </a:solidFill>
              <a:effectLst/>
              <a:latin typeface="SourceSansPro"/>
            </a:endParaRPr>
          </a:p>
          <a:p>
            <a:pPr algn="l">
              <a:buFont typeface="Arial" panose="020B0604020202020204" pitchFamily="34" charset="0"/>
              <a:buChar char="•"/>
            </a:pPr>
            <a:r>
              <a:rPr lang="en-US" sz="4000" b="0" i="0" dirty="0">
                <a:solidFill>
                  <a:srgbClr val="111111"/>
                </a:solidFill>
                <a:effectLst/>
                <a:latin typeface="SourceSansPro"/>
              </a:rPr>
              <a:t>A P&amp;L statement provides information about whether a company can generate profit by increasing revenue, reducing costs, or both.</a:t>
            </a:r>
          </a:p>
          <a:p>
            <a:endParaRPr lang="en-US" dirty="0"/>
          </a:p>
        </p:txBody>
      </p:sp>
    </p:spTree>
    <p:extLst>
      <p:ext uri="{BB962C8B-B14F-4D97-AF65-F5344CB8AC3E}">
        <p14:creationId xmlns:p14="http://schemas.microsoft.com/office/powerpoint/2010/main" val="1451324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1562E-54FD-EFFC-443B-7DF0EB842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46E2A4-CB79-1B25-7877-8D097ABDC857}"/>
              </a:ext>
            </a:extLst>
          </p:cNvPr>
          <p:cNvSpPr>
            <a:spLocks noGrp="1"/>
          </p:cNvSpPr>
          <p:nvPr>
            <p:ph type="title"/>
          </p:nvPr>
        </p:nvSpPr>
        <p:spPr/>
        <p:txBody>
          <a:bodyPr>
            <a:normAutofit/>
          </a:bodyPr>
          <a:lstStyle/>
          <a:p>
            <a:pPr algn="ctr"/>
            <a:r>
              <a:rPr lang="en-US" sz="6000" b="1" dirty="0">
                <a:solidFill>
                  <a:srgbClr val="00B050"/>
                </a:solidFill>
              </a:rPr>
              <a:t>Profit</a:t>
            </a:r>
            <a:r>
              <a:rPr lang="en-US" sz="6000" b="1" dirty="0"/>
              <a:t> &amp; </a:t>
            </a:r>
            <a:r>
              <a:rPr lang="en-US" sz="6000" b="1" dirty="0">
                <a:solidFill>
                  <a:srgbClr val="FF0000"/>
                </a:solidFill>
              </a:rPr>
              <a:t>Loss</a:t>
            </a:r>
            <a:r>
              <a:rPr lang="en-US" sz="6000" b="1" dirty="0"/>
              <a:t> statement</a:t>
            </a:r>
            <a:endParaRPr lang="en-US" sz="6000" dirty="0"/>
          </a:p>
        </p:txBody>
      </p:sp>
      <p:sp>
        <p:nvSpPr>
          <p:cNvPr id="5" name="Content Placeholder 4">
            <a:extLst>
              <a:ext uri="{FF2B5EF4-FFF2-40B4-BE49-F238E27FC236}">
                <a16:creationId xmlns:a16="http://schemas.microsoft.com/office/drawing/2014/main" id="{3716FB51-FD16-B762-1935-6426A4325DE0}"/>
              </a:ext>
            </a:extLst>
          </p:cNvPr>
          <p:cNvSpPr>
            <a:spLocks noGrp="1"/>
          </p:cNvSpPr>
          <p:nvPr>
            <p:ph idx="1"/>
          </p:nvPr>
        </p:nvSpPr>
        <p:spPr>
          <a:xfrm>
            <a:off x="838200" y="1825624"/>
            <a:ext cx="10515600" cy="4758055"/>
          </a:xfrm>
        </p:spPr>
        <p:txBody>
          <a:bodyPr>
            <a:normAutofit fontScale="70000" lnSpcReduction="20000"/>
          </a:bodyPr>
          <a:lstStyle/>
          <a:p>
            <a:pPr marL="0" indent="0">
              <a:buNone/>
            </a:pPr>
            <a:r>
              <a:rPr lang="en-US" sz="3000" dirty="0"/>
              <a:t>Business Name</a:t>
            </a:r>
          </a:p>
          <a:p>
            <a:pPr marL="0" indent="0">
              <a:buNone/>
            </a:pPr>
            <a:r>
              <a:rPr lang="en-US" sz="3000" dirty="0"/>
              <a:t>	</a:t>
            </a:r>
            <a:r>
              <a:rPr lang="en-US" sz="3000" dirty="0">
                <a:solidFill>
                  <a:srgbClr val="92D050"/>
                </a:solidFill>
              </a:rPr>
              <a:t> </a:t>
            </a:r>
            <a:r>
              <a:rPr lang="en-US" sz="3000" b="1" dirty="0">
                <a:solidFill>
                  <a:srgbClr val="00B050"/>
                </a:solidFill>
              </a:rPr>
              <a:t>INCOME</a:t>
            </a:r>
          </a:p>
          <a:p>
            <a:endParaRPr lang="en-US" sz="3000" dirty="0"/>
          </a:p>
          <a:p>
            <a:endParaRPr lang="en-US" sz="3000" dirty="0"/>
          </a:p>
          <a:p>
            <a:endParaRPr lang="en-US" sz="3000" dirty="0"/>
          </a:p>
          <a:p>
            <a:endParaRPr lang="en-US" sz="3000" dirty="0"/>
          </a:p>
          <a:p>
            <a:endParaRPr lang="en-US" sz="3000" dirty="0"/>
          </a:p>
          <a:p>
            <a:endParaRPr lang="en-US" sz="3000" dirty="0"/>
          </a:p>
          <a:p>
            <a:pPr marL="0" indent="0">
              <a:buNone/>
            </a:pPr>
            <a:r>
              <a:rPr lang="en-US" sz="3000" dirty="0"/>
              <a:t>*Cost of Goods if you buy and resell </a:t>
            </a:r>
          </a:p>
          <a:p>
            <a:pPr marL="0" indent="0">
              <a:buNone/>
            </a:pPr>
            <a:r>
              <a:rPr lang="en-US" sz="3000" dirty="0"/>
              <a:t>Or ingredients if bake/sell</a:t>
            </a:r>
          </a:p>
          <a:p>
            <a:pPr marL="0" indent="0">
              <a:buNone/>
            </a:pPr>
            <a:r>
              <a:rPr lang="en-US" sz="3000" dirty="0"/>
              <a:t>Or materials to produce something</a:t>
            </a:r>
          </a:p>
          <a:p>
            <a:pPr marL="0" indent="0">
              <a:buNone/>
            </a:pPr>
            <a:r>
              <a:rPr lang="en-US" sz="3000" dirty="0"/>
              <a:t>Or shipping costs to get to end users</a:t>
            </a:r>
          </a:p>
          <a:p>
            <a:pPr marL="0" indent="0">
              <a:buNone/>
            </a:pPr>
            <a:r>
              <a:rPr lang="en-US" sz="3000" dirty="0"/>
              <a:t>Or equipment to sell (cost of what is sold)</a:t>
            </a:r>
          </a:p>
        </p:txBody>
      </p:sp>
      <p:sp>
        <p:nvSpPr>
          <p:cNvPr id="6" name="TextBox 5">
            <a:extLst>
              <a:ext uri="{FF2B5EF4-FFF2-40B4-BE49-F238E27FC236}">
                <a16:creationId xmlns:a16="http://schemas.microsoft.com/office/drawing/2014/main" id="{A76F77CC-FC80-0FF3-36DF-6454C7F8BBBA}"/>
              </a:ext>
            </a:extLst>
          </p:cNvPr>
          <p:cNvSpPr txBox="1"/>
          <p:nvPr/>
        </p:nvSpPr>
        <p:spPr>
          <a:xfrm>
            <a:off x="3605349" y="2373340"/>
            <a:ext cx="7368988" cy="2139047"/>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Sales 					$ </a:t>
            </a:r>
          </a:p>
          <a:p>
            <a:pPr marR="0" lvl="0" algn="l" defTabSz="914400" rtl="0" eaLnBrk="1" fontAlgn="auto" latinLnBrk="0" hangingPunct="1">
              <a:lnSpc>
                <a:spcPct val="90000"/>
              </a:lnSpc>
              <a:spcBef>
                <a:spcPts val="1000"/>
              </a:spcBef>
              <a:spcAft>
                <a:spcPts val="0"/>
              </a:spcAft>
              <a:buClrTx/>
              <a:buSzTx/>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Services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30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Materials/Goods* </a:t>
            </a:r>
            <a:r>
              <a:rPr lang="en-US" sz="3000" dirty="0">
                <a:solidFill>
                  <a:srgbClr val="FF0000"/>
                </a:solidFill>
                <a:latin typeface="Calibri" panose="020F0502020204030204"/>
              </a:rPr>
              <a:t>(</a:t>
            </a:r>
            <a:r>
              <a:rPr kumimoji="0" lang="en-US" sz="3000" b="0" i="0" u="none" strike="noStrike" kern="1200" cap="none" spc="0" normalizeH="0" baseline="0" noProof="0" dirty="0">
                <a:ln>
                  <a:noFill/>
                </a:ln>
                <a:solidFill>
                  <a:srgbClr val="FF0000"/>
                </a:solidFill>
                <a:effectLst/>
                <a:uLnTx/>
                <a:uFillTx/>
                <a:latin typeface="Calibri" panose="020F0502020204030204"/>
                <a:ea typeface="+mn-ea"/>
                <a:cs typeface="+mn-cs"/>
              </a:rPr>
              <a:t>MINUS)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01457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FFD50-0FAC-08BD-ED1F-9D41A04F35F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E07915-B3CA-AD67-AF4D-38D37FDD0F4A}"/>
              </a:ext>
            </a:extLst>
          </p:cNvPr>
          <p:cNvSpPr>
            <a:spLocks noGrp="1"/>
          </p:cNvSpPr>
          <p:nvPr>
            <p:ph idx="1"/>
          </p:nvPr>
        </p:nvSpPr>
        <p:spPr>
          <a:xfrm>
            <a:off x="838200" y="365068"/>
            <a:ext cx="10515600" cy="4351338"/>
          </a:xfrm>
        </p:spPr>
        <p:txBody>
          <a:bodyPr/>
          <a:lstStyle/>
          <a:p>
            <a:pPr marL="0" indent="0">
              <a:buNone/>
            </a:pPr>
            <a:r>
              <a:rPr lang="en-US" dirty="0"/>
              <a:t>Business Name</a:t>
            </a:r>
          </a:p>
          <a:p>
            <a:pPr marL="0" indent="0">
              <a:buNone/>
            </a:pPr>
            <a:r>
              <a:rPr lang="en-US" b="1" dirty="0"/>
              <a:t>	 </a:t>
            </a:r>
            <a:r>
              <a:rPr lang="en-US" b="1" dirty="0">
                <a:solidFill>
                  <a:srgbClr val="FF0000"/>
                </a:solidFill>
              </a:rPr>
              <a:t>EXPENSES</a:t>
            </a:r>
          </a:p>
          <a:p>
            <a:endParaRPr lang="en-US" dirty="0"/>
          </a:p>
        </p:txBody>
      </p:sp>
      <p:sp>
        <p:nvSpPr>
          <p:cNvPr id="6" name="TextBox 5">
            <a:extLst>
              <a:ext uri="{FF2B5EF4-FFF2-40B4-BE49-F238E27FC236}">
                <a16:creationId xmlns:a16="http://schemas.microsoft.com/office/drawing/2014/main" id="{55FD31DD-4121-2F2C-3878-80FDAB1166E8}"/>
              </a:ext>
            </a:extLst>
          </p:cNvPr>
          <p:cNvSpPr txBox="1"/>
          <p:nvPr/>
        </p:nvSpPr>
        <p:spPr>
          <a:xfrm>
            <a:off x="3535681" y="802425"/>
            <a:ext cx="5471160" cy="5632311"/>
          </a:xfrm>
          <a:prstGeom prst="rect">
            <a:avLst/>
          </a:prstGeom>
          <a:noFill/>
        </p:spPr>
        <p:txBody>
          <a:bodyPr wrap="square">
            <a:spAutoFit/>
          </a:bodyPr>
          <a:lstStyle/>
          <a:p>
            <a:r>
              <a:rPr lang="en-US" sz="3000" dirty="0"/>
              <a:t>Accounting				$</a:t>
            </a:r>
          </a:p>
          <a:p>
            <a:r>
              <a:rPr lang="en-US" sz="3000" dirty="0"/>
              <a:t>Advertising				$</a:t>
            </a:r>
          </a:p>
          <a:p>
            <a:r>
              <a:rPr lang="en-US" sz="3000" dirty="0"/>
              <a:t>Depreciation 			$</a:t>
            </a:r>
          </a:p>
          <a:p>
            <a:r>
              <a:rPr lang="en-US" sz="3000" dirty="0"/>
              <a:t>Equipment (Laptop)		$</a:t>
            </a:r>
          </a:p>
          <a:p>
            <a:r>
              <a:rPr lang="en-US" sz="3000" dirty="0"/>
              <a:t>Insurance (GL, WC, Auto?)	$</a:t>
            </a:r>
          </a:p>
          <a:p>
            <a:r>
              <a:rPr lang="en-US" sz="3000" dirty="0"/>
              <a:t>Supplies 				$</a:t>
            </a:r>
          </a:p>
          <a:p>
            <a:r>
              <a:rPr lang="en-US" sz="3000" dirty="0"/>
              <a:t>Training 				$</a:t>
            </a:r>
          </a:p>
          <a:p>
            <a:r>
              <a:rPr lang="en-US" sz="3000" dirty="0"/>
              <a:t>Rent					$</a:t>
            </a:r>
          </a:p>
          <a:p>
            <a:r>
              <a:rPr lang="en-US" sz="3000" dirty="0"/>
              <a:t>Repairs &amp; Maintenance 	$</a:t>
            </a:r>
          </a:p>
          <a:p>
            <a:r>
              <a:rPr lang="en-US" sz="3000" dirty="0"/>
              <a:t>Utilities 				$</a:t>
            </a:r>
          </a:p>
          <a:p>
            <a:r>
              <a:rPr lang="en-US" sz="3000" dirty="0"/>
              <a:t>Wages 				$</a:t>
            </a:r>
          </a:p>
          <a:p>
            <a:r>
              <a:rPr lang="en-US" sz="3000" dirty="0"/>
              <a:t>Other	 (Auto?) 			$</a:t>
            </a:r>
          </a:p>
        </p:txBody>
      </p:sp>
    </p:spTree>
    <p:extLst>
      <p:ext uri="{BB962C8B-B14F-4D97-AF65-F5344CB8AC3E}">
        <p14:creationId xmlns:p14="http://schemas.microsoft.com/office/powerpoint/2010/main" val="536513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E3E1-AEA8-74E3-B77F-714B1C1D5457}"/>
              </a:ext>
            </a:extLst>
          </p:cNvPr>
          <p:cNvSpPr>
            <a:spLocks noGrp="1"/>
          </p:cNvSpPr>
          <p:nvPr>
            <p:ph type="title"/>
          </p:nvPr>
        </p:nvSpPr>
        <p:spPr/>
        <p:txBody>
          <a:bodyPr>
            <a:normAutofit/>
          </a:bodyPr>
          <a:lstStyle/>
          <a:p>
            <a:r>
              <a:rPr lang="en-US" sz="5400" b="1" kern="0" dirty="0">
                <a:solidFill>
                  <a:srgbClr val="202020"/>
                </a:solidFill>
                <a:effectLst/>
                <a:ea typeface="Aptos" panose="020B0004020202020204" pitchFamily="34" charset="0"/>
              </a:rPr>
              <a:t>What does your P&amp;L tell you? </a:t>
            </a:r>
            <a:endParaRPr lang="en-US" sz="5400" b="1" dirty="0"/>
          </a:p>
        </p:txBody>
      </p:sp>
      <p:sp>
        <p:nvSpPr>
          <p:cNvPr id="3" name="Content Placeholder 2">
            <a:extLst>
              <a:ext uri="{FF2B5EF4-FFF2-40B4-BE49-F238E27FC236}">
                <a16:creationId xmlns:a16="http://schemas.microsoft.com/office/drawing/2014/main" id="{91B9898D-FE8B-47AF-BEA9-04271464198C}"/>
              </a:ext>
            </a:extLst>
          </p:cNvPr>
          <p:cNvSpPr>
            <a:spLocks noGrp="1"/>
          </p:cNvSpPr>
          <p:nvPr>
            <p:ph idx="1"/>
          </p:nvPr>
        </p:nvSpPr>
        <p:spPr/>
        <p:txBody>
          <a:bodyPr>
            <a:normAutofit/>
          </a:bodyPr>
          <a:lstStyle/>
          <a:p>
            <a:r>
              <a:rPr lang="en-US" sz="3000" dirty="0">
                <a:latin typeface="Helvetica" panose="020B0604020202020204" pitchFamily="34" charset="0"/>
                <a:cs typeface="Helvetica" panose="020B0604020202020204" pitchFamily="34" charset="0"/>
              </a:rPr>
              <a:t>How often do you check your P&amp;L?</a:t>
            </a:r>
          </a:p>
          <a:p>
            <a:endParaRPr lang="en-US" sz="3000" dirty="0">
              <a:latin typeface="Helvetica" panose="020B0604020202020204" pitchFamily="34" charset="0"/>
              <a:cs typeface="Helvetica"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0" cap="none" spc="0" normalizeH="0" baseline="0" noProof="0" dirty="0">
                <a:ln>
                  <a:noFill/>
                </a:ln>
                <a:solidFill>
                  <a:srgbClr val="202020"/>
                </a:solidFill>
                <a:effectLst/>
                <a:uLnTx/>
                <a:uFillTx/>
                <a:latin typeface="Helvetica" panose="020B0604020202020204" pitchFamily="34" charset="0"/>
                <a:cs typeface="Helvetica" panose="020B0604020202020204" pitchFamily="34" charset="0"/>
              </a:rPr>
              <a:t>Who does your books?</a:t>
            </a:r>
            <a:endParaRPr kumimoji="0" lang="en-US" sz="3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lvl="1"/>
            <a:endParaRPr lang="en-US" sz="3000" dirty="0">
              <a:latin typeface="Helvetica" panose="020B0604020202020204" pitchFamily="34" charset="0"/>
              <a:cs typeface="Helvetica" panose="020B0604020202020204" pitchFamily="34" charset="0"/>
            </a:endParaRPr>
          </a:p>
          <a:p>
            <a:pPr lvl="1"/>
            <a:r>
              <a:rPr lang="en-US" sz="3000" kern="0" dirty="0">
                <a:solidFill>
                  <a:srgbClr val="202020"/>
                </a:solidFill>
                <a:effectLst/>
                <a:latin typeface="Helvetica" panose="020B0604020202020204" pitchFamily="34" charset="0"/>
                <a:ea typeface="Aptos" panose="020B0004020202020204" pitchFamily="34" charset="0"/>
                <a:cs typeface="Helvetica" panose="020B0604020202020204" pitchFamily="34" charset="0"/>
              </a:rPr>
              <a:t>How often do you reconcile your bank accounts?</a:t>
            </a:r>
          </a:p>
          <a:p>
            <a:pPr lvl="1"/>
            <a:endParaRPr lang="en-US" sz="3000" kern="0" dirty="0">
              <a:solidFill>
                <a:srgbClr val="202020"/>
              </a:solidFill>
              <a:latin typeface="Helvetica" panose="020B0604020202020204" pitchFamily="34" charset="0"/>
              <a:cs typeface="Helvetica" panose="020B0604020202020204" pitchFamily="34" charset="0"/>
            </a:endParaRPr>
          </a:p>
          <a:p>
            <a:pPr lvl="1"/>
            <a:r>
              <a:rPr lang="en-US" sz="3000" kern="0" dirty="0">
                <a:solidFill>
                  <a:srgbClr val="202020"/>
                </a:solidFill>
                <a:latin typeface="Helvetica" panose="020B0604020202020204" pitchFamily="34" charset="0"/>
                <a:cs typeface="Helvetica" panose="020B0604020202020204" pitchFamily="34" charset="0"/>
              </a:rPr>
              <a:t>What are your trends?</a:t>
            </a:r>
          </a:p>
          <a:p>
            <a:pPr lvl="1"/>
            <a:endParaRPr lang="en-US" sz="3000" kern="0" dirty="0">
              <a:solidFill>
                <a:srgbClr val="20202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22384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7F440-73C2-8DF6-C971-97BEE62B481A}"/>
              </a:ext>
            </a:extLst>
          </p:cNvPr>
          <p:cNvSpPr>
            <a:spLocks noGrp="1"/>
          </p:cNvSpPr>
          <p:nvPr>
            <p:ph type="title"/>
          </p:nvPr>
        </p:nvSpPr>
        <p:spPr/>
        <p:txBody>
          <a:bodyPr>
            <a:normAutofit/>
          </a:bodyPr>
          <a:lstStyle/>
          <a:p>
            <a:r>
              <a:rPr lang="en-US" sz="5400" b="1" dirty="0"/>
              <a:t>Keep Track Monthly, NOT Yearly</a:t>
            </a:r>
          </a:p>
        </p:txBody>
      </p:sp>
      <p:sp>
        <p:nvSpPr>
          <p:cNvPr id="3" name="Content Placeholder 2">
            <a:extLst>
              <a:ext uri="{FF2B5EF4-FFF2-40B4-BE49-F238E27FC236}">
                <a16:creationId xmlns:a16="http://schemas.microsoft.com/office/drawing/2014/main" id="{089A7928-4C1D-9409-E235-EF4DDB8883C1}"/>
              </a:ext>
            </a:extLst>
          </p:cNvPr>
          <p:cNvSpPr>
            <a:spLocks noGrp="1"/>
          </p:cNvSpPr>
          <p:nvPr>
            <p:ph idx="1"/>
          </p:nvPr>
        </p:nvSpPr>
        <p:spPr/>
        <p:txBody>
          <a:bodyPr>
            <a:normAutofit lnSpcReduction="10000"/>
          </a:bodyPr>
          <a:lstStyle/>
          <a:p>
            <a:r>
              <a:rPr lang="en-US" dirty="0"/>
              <a:t>Know where your money is coming from</a:t>
            </a:r>
          </a:p>
          <a:p>
            <a:endParaRPr lang="en-US" dirty="0"/>
          </a:p>
          <a:p>
            <a:r>
              <a:rPr lang="en-US" dirty="0"/>
              <a:t>What are the most important expenses you have to do your business?</a:t>
            </a:r>
          </a:p>
          <a:p>
            <a:pPr marL="0" indent="0">
              <a:buNone/>
            </a:pPr>
            <a:endParaRPr lang="en-US" dirty="0"/>
          </a:p>
          <a:p>
            <a:r>
              <a:rPr lang="en-US" dirty="0"/>
              <a:t>What can’t you do without?</a:t>
            </a:r>
          </a:p>
          <a:p>
            <a:endParaRPr lang="en-US" dirty="0"/>
          </a:p>
          <a:p>
            <a:r>
              <a:rPr lang="en-US" dirty="0"/>
              <a:t>Are you reconciling your bank accounts monthly?</a:t>
            </a:r>
          </a:p>
          <a:p>
            <a:endParaRPr lang="en-US" dirty="0"/>
          </a:p>
          <a:p>
            <a:r>
              <a:rPr lang="en-US" dirty="0"/>
              <a:t>Compare Monthly, Quarterly, Yearly</a:t>
            </a:r>
          </a:p>
        </p:txBody>
      </p:sp>
    </p:spTree>
    <p:extLst>
      <p:ext uri="{BB962C8B-B14F-4D97-AF65-F5344CB8AC3E}">
        <p14:creationId xmlns:p14="http://schemas.microsoft.com/office/powerpoint/2010/main" val="2268002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FD6A-F961-0862-EFB2-6FE9516A8228}"/>
              </a:ext>
            </a:extLst>
          </p:cNvPr>
          <p:cNvSpPr>
            <a:spLocks noGrp="1"/>
          </p:cNvSpPr>
          <p:nvPr>
            <p:ph type="title"/>
          </p:nvPr>
        </p:nvSpPr>
        <p:spPr/>
        <p:txBody>
          <a:bodyPr>
            <a:normAutofit/>
          </a:bodyPr>
          <a:lstStyle/>
          <a:p>
            <a:r>
              <a:rPr lang="en-US" sz="5400" b="1" dirty="0"/>
              <a:t>What can you do now for 2023?</a:t>
            </a:r>
          </a:p>
        </p:txBody>
      </p:sp>
      <p:sp>
        <p:nvSpPr>
          <p:cNvPr id="3" name="Content Placeholder 2">
            <a:extLst>
              <a:ext uri="{FF2B5EF4-FFF2-40B4-BE49-F238E27FC236}">
                <a16:creationId xmlns:a16="http://schemas.microsoft.com/office/drawing/2014/main" id="{3A4F4F96-C9EE-D220-FF23-BB2AC509C713}"/>
              </a:ext>
            </a:extLst>
          </p:cNvPr>
          <p:cNvSpPr>
            <a:spLocks noGrp="1"/>
          </p:cNvSpPr>
          <p:nvPr>
            <p:ph idx="1"/>
          </p:nvPr>
        </p:nvSpPr>
        <p:spPr>
          <a:xfrm>
            <a:off x="838200" y="1578737"/>
            <a:ext cx="10515600" cy="4351338"/>
          </a:xfrm>
        </p:spPr>
        <p:txBody>
          <a:bodyPr/>
          <a:lstStyle/>
          <a:p>
            <a:pPr marL="0" indent="0">
              <a:buNone/>
            </a:pPr>
            <a:r>
              <a:rPr lang="en-US" sz="2800" kern="0" dirty="0">
                <a:solidFill>
                  <a:srgbClr val="202020"/>
                </a:solidFill>
                <a:effectLst/>
                <a:latin typeface="Helvetica" panose="020B0604020202020204" pitchFamily="34" charset="0"/>
                <a:ea typeface="Aptos" panose="020B0004020202020204" pitchFamily="34" charset="0"/>
              </a:rPr>
              <a:t>Retroactive to 2023 Tax Deduction Ideas</a:t>
            </a:r>
          </a:p>
          <a:p>
            <a:pPr marL="0" indent="0">
              <a:buNone/>
            </a:pPr>
            <a:endParaRPr lang="en-US" dirty="0"/>
          </a:p>
        </p:txBody>
      </p:sp>
      <p:graphicFrame>
        <p:nvGraphicFramePr>
          <p:cNvPr id="4" name="Table 3">
            <a:extLst>
              <a:ext uri="{FF2B5EF4-FFF2-40B4-BE49-F238E27FC236}">
                <a16:creationId xmlns:a16="http://schemas.microsoft.com/office/drawing/2014/main" id="{0C0CA2DA-895D-CB2E-A3D4-865FBF18D7AC}"/>
              </a:ext>
            </a:extLst>
          </p:cNvPr>
          <p:cNvGraphicFramePr>
            <a:graphicFrameLocks noGrp="1"/>
          </p:cNvGraphicFramePr>
          <p:nvPr>
            <p:extLst>
              <p:ext uri="{D42A27DB-BD31-4B8C-83A1-F6EECF244321}">
                <p14:modId xmlns:p14="http://schemas.microsoft.com/office/powerpoint/2010/main" val="3004692298"/>
              </p:ext>
            </p:extLst>
          </p:nvPr>
        </p:nvGraphicFramePr>
        <p:xfrm>
          <a:off x="838200" y="1918208"/>
          <a:ext cx="10892246" cy="3784346"/>
        </p:xfrm>
        <a:graphic>
          <a:graphicData uri="http://schemas.openxmlformats.org/drawingml/2006/table">
            <a:tbl>
              <a:tblPr/>
              <a:tblGrid>
                <a:gridCol w="10892246">
                  <a:extLst>
                    <a:ext uri="{9D8B030D-6E8A-4147-A177-3AD203B41FA5}">
                      <a16:colId xmlns:a16="http://schemas.microsoft.com/office/drawing/2014/main" val="3842342620"/>
                    </a:ext>
                  </a:extLst>
                </a:gridCol>
              </a:tblGrid>
              <a:tr h="2109154">
                <a:tc>
                  <a:txBody>
                    <a:bodyPr/>
                    <a:lstStyle/>
                    <a:p>
                      <a:pPr marL="342900" marR="0" lvl="0" indent="-342900" algn="l">
                        <a:lnSpc>
                          <a:spcPct val="150000"/>
                        </a:lnSpc>
                        <a:spcBef>
                          <a:spcPts val="0"/>
                        </a:spcBef>
                        <a:spcAft>
                          <a:spcPts val="0"/>
                        </a:spcAft>
                        <a:buFont typeface="+mj-lt"/>
                        <a:buAutoNum type="arabicPeriod"/>
                        <a:tabLst>
                          <a:tab pos="457200" algn="l"/>
                        </a:tabLst>
                      </a:pPr>
                      <a:r>
                        <a:rPr lang="en-US" sz="2400" dirty="0">
                          <a:solidFill>
                            <a:srgbClr val="202020"/>
                          </a:solidFill>
                          <a:effectLst/>
                          <a:latin typeface="Helvetica" panose="020B0604020202020204" pitchFamily="34" charset="0"/>
                          <a:ea typeface="Times New Roman" panose="02020603050405020304" pitchFamily="18" charset="0"/>
                          <a:cs typeface="Aptos" panose="020B0004020202020204" pitchFamily="34" charset="0"/>
                        </a:rPr>
                        <a:t>Make a deductible IRA contribution (tests apply) of up to $6,500 per person ($7,500 if over 49) by April 15, 2024 for 2023 and deduct for 2023.</a:t>
                      </a:r>
                      <a:endParaRPr lang="en-US" sz="2400" dirty="0">
                        <a:solidFill>
                          <a:srgbClr val="20202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l">
                        <a:lnSpc>
                          <a:spcPct val="150000"/>
                        </a:lnSpc>
                        <a:spcBef>
                          <a:spcPts val="0"/>
                        </a:spcBef>
                        <a:spcAft>
                          <a:spcPts val="0"/>
                        </a:spcAft>
                        <a:buFont typeface="+mj-lt"/>
                        <a:buAutoNum type="arabicPeriod"/>
                        <a:tabLst>
                          <a:tab pos="457200" algn="l"/>
                        </a:tabLst>
                      </a:pPr>
                      <a:r>
                        <a:rPr lang="en-US" sz="2400" dirty="0">
                          <a:solidFill>
                            <a:srgbClr val="202020"/>
                          </a:solidFill>
                          <a:effectLst/>
                          <a:latin typeface="Helvetica" panose="020B0604020202020204" pitchFamily="34" charset="0"/>
                          <a:ea typeface="Times New Roman" panose="02020603050405020304" pitchFamily="18" charset="0"/>
                          <a:cs typeface="Aptos" panose="020B0004020202020204" pitchFamily="34" charset="0"/>
                        </a:rPr>
                        <a:t>For folks with qualified health savings plans, make a health savings account deposit of up to $3,850 single or $7,750 for family coverage by April 15, 2024 for 2023 and deduct for 2023.</a:t>
                      </a:r>
                      <a:endParaRPr lang="en-US" sz="2400" dirty="0">
                        <a:solidFill>
                          <a:srgbClr val="20202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l">
                        <a:lnSpc>
                          <a:spcPct val="150000"/>
                        </a:lnSpc>
                        <a:spcBef>
                          <a:spcPts val="0"/>
                        </a:spcBef>
                        <a:spcAft>
                          <a:spcPts val="0"/>
                        </a:spcAft>
                        <a:buFont typeface="+mj-lt"/>
                        <a:buAutoNum type="arabicPeriod"/>
                        <a:tabLst>
                          <a:tab pos="457200" algn="l"/>
                        </a:tabLst>
                      </a:pPr>
                      <a:r>
                        <a:rPr lang="en-US" sz="2400" dirty="0">
                          <a:solidFill>
                            <a:srgbClr val="202020"/>
                          </a:solidFill>
                          <a:effectLst/>
                          <a:latin typeface="Helvetica" panose="020B0604020202020204" pitchFamily="34" charset="0"/>
                          <a:ea typeface="Times New Roman" panose="02020603050405020304" pitchFamily="18" charset="0"/>
                          <a:cs typeface="Aptos" panose="020B0004020202020204" pitchFamily="34" charset="0"/>
                        </a:rPr>
                        <a:t>If self employed, establish and fund a SEP-IRA for 2023 by the extended due date of your tax return and deposit the lesser of $66,000 or 25% of income.</a:t>
                      </a:r>
                      <a:endParaRPr lang="en-US" sz="2400" dirty="0">
                        <a:solidFill>
                          <a:srgbClr val="202020"/>
                        </a:solidFill>
                        <a:effectLst/>
                        <a:latin typeface="Aptos" panose="020B0004020202020204" pitchFamily="34" charset="0"/>
                        <a:ea typeface="Aptos" panose="020B0004020202020204" pitchFamily="34" charset="0"/>
                        <a:cs typeface="Aptos" panose="020B0004020202020204" pitchFamily="34" charset="0"/>
                      </a:endParaRPr>
                    </a:p>
                  </a:txBody>
                  <a:tcPr marL="28575" marR="28575" marT="0" marB="0">
                    <a:lnL>
                      <a:noFill/>
                    </a:lnL>
                    <a:lnR>
                      <a:noFill/>
                    </a:lnR>
                    <a:lnT>
                      <a:noFill/>
                    </a:lnT>
                    <a:lnB>
                      <a:noFill/>
                    </a:lnB>
                    <a:noFill/>
                  </a:tcPr>
                </a:tc>
                <a:extLst>
                  <a:ext uri="{0D108BD9-81ED-4DB2-BD59-A6C34878D82A}">
                    <a16:rowId xmlns:a16="http://schemas.microsoft.com/office/drawing/2014/main" val="2549909434"/>
                  </a:ext>
                </a:extLst>
              </a:tr>
            </a:tbl>
          </a:graphicData>
        </a:graphic>
      </p:graphicFrame>
    </p:spTree>
    <p:extLst>
      <p:ext uri="{BB962C8B-B14F-4D97-AF65-F5344CB8AC3E}">
        <p14:creationId xmlns:p14="http://schemas.microsoft.com/office/powerpoint/2010/main" val="3231557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294B-6AA6-92FA-0846-8D855247A926}"/>
              </a:ext>
            </a:extLst>
          </p:cNvPr>
          <p:cNvSpPr>
            <a:spLocks noGrp="1"/>
          </p:cNvSpPr>
          <p:nvPr>
            <p:ph type="title"/>
          </p:nvPr>
        </p:nvSpPr>
        <p:spPr/>
        <p:txBody>
          <a:bodyPr>
            <a:noAutofit/>
          </a:bodyPr>
          <a:lstStyle/>
          <a:p>
            <a:pPr algn="ctr"/>
            <a:r>
              <a:rPr lang="en-US" sz="5400" b="1" dirty="0"/>
              <a:t>Choose the way you Claim </a:t>
            </a:r>
            <a:br>
              <a:rPr lang="en-US" sz="5400" b="1" dirty="0"/>
            </a:br>
            <a:r>
              <a:rPr lang="en-US" sz="5400" b="1" dirty="0"/>
              <a:t>(Expense out) your assets at tax time</a:t>
            </a:r>
          </a:p>
        </p:txBody>
      </p:sp>
      <p:sp>
        <p:nvSpPr>
          <p:cNvPr id="3" name="Content Placeholder 2">
            <a:extLst>
              <a:ext uri="{FF2B5EF4-FFF2-40B4-BE49-F238E27FC236}">
                <a16:creationId xmlns:a16="http://schemas.microsoft.com/office/drawing/2014/main" id="{2010B1F0-78D4-037C-3820-E48EE35CA7E8}"/>
              </a:ext>
            </a:extLst>
          </p:cNvPr>
          <p:cNvSpPr>
            <a:spLocks noGrp="1"/>
          </p:cNvSpPr>
          <p:nvPr>
            <p:ph idx="1"/>
          </p:nvPr>
        </p:nvSpPr>
        <p:spPr/>
        <p:txBody>
          <a:bodyPr>
            <a:normAutofit/>
          </a:bodyPr>
          <a:lstStyle/>
          <a:p>
            <a:r>
              <a:rPr lang="en-US" sz="4500" dirty="0"/>
              <a:t>BONUS DEPRECIATION (not allowed in MA, yes for Federal)</a:t>
            </a:r>
          </a:p>
          <a:p>
            <a:r>
              <a:rPr lang="en-US" sz="4500" dirty="0"/>
              <a:t>EXPENSED</a:t>
            </a:r>
          </a:p>
          <a:p>
            <a:r>
              <a:rPr lang="en-US" sz="4500" dirty="0" err="1"/>
              <a:t>MACRS</a:t>
            </a:r>
            <a:r>
              <a:rPr lang="en-US" sz="4500" dirty="0"/>
              <a:t> (</a:t>
            </a:r>
            <a:r>
              <a:rPr lang="en-US" sz="4500" dirty="0">
                <a:solidFill>
                  <a:srgbClr val="202124"/>
                </a:solidFill>
                <a:latin typeface="Google Sans"/>
              </a:rPr>
              <a:t>M</a:t>
            </a:r>
            <a:r>
              <a:rPr lang="en-US" sz="4500" b="0" i="0" dirty="0">
                <a:solidFill>
                  <a:srgbClr val="202124"/>
                </a:solidFill>
                <a:effectLst/>
                <a:latin typeface="Google Sans"/>
              </a:rPr>
              <a:t>odified </a:t>
            </a:r>
            <a:r>
              <a:rPr lang="en-US" sz="4500" dirty="0">
                <a:solidFill>
                  <a:srgbClr val="202124"/>
                </a:solidFill>
                <a:latin typeface="Google Sans"/>
              </a:rPr>
              <a:t>A</a:t>
            </a:r>
            <a:r>
              <a:rPr lang="en-US" sz="4500" b="0" i="0" dirty="0">
                <a:solidFill>
                  <a:srgbClr val="202124"/>
                </a:solidFill>
                <a:effectLst/>
                <a:latin typeface="Google Sans"/>
              </a:rPr>
              <a:t>ccelerated </a:t>
            </a:r>
            <a:r>
              <a:rPr lang="en-US" sz="4500" dirty="0">
                <a:solidFill>
                  <a:srgbClr val="202124"/>
                </a:solidFill>
                <a:latin typeface="Google Sans"/>
              </a:rPr>
              <a:t>C</a:t>
            </a:r>
            <a:r>
              <a:rPr lang="en-US" sz="4500" b="0" i="0" dirty="0">
                <a:solidFill>
                  <a:srgbClr val="202124"/>
                </a:solidFill>
                <a:effectLst/>
                <a:latin typeface="Google Sans"/>
              </a:rPr>
              <a:t>ost </a:t>
            </a:r>
            <a:r>
              <a:rPr lang="en-US" sz="4500" dirty="0">
                <a:solidFill>
                  <a:srgbClr val="202124"/>
                </a:solidFill>
                <a:latin typeface="Google Sans"/>
              </a:rPr>
              <a:t>R</a:t>
            </a:r>
            <a:r>
              <a:rPr lang="en-US" sz="4500" b="0" i="0" dirty="0">
                <a:solidFill>
                  <a:srgbClr val="202124"/>
                </a:solidFill>
                <a:effectLst/>
                <a:latin typeface="Google Sans"/>
              </a:rPr>
              <a:t>ecovery </a:t>
            </a:r>
            <a:r>
              <a:rPr lang="en-US" sz="4500" dirty="0">
                <a:solidFill>
                  <a:srgbClr val="202124"/>
                </a:solidFill>
                <a:latin typeface="Google Sans"/>
              </a:rPr>
              <a:t>S</a:t>
            </a:r>
            <a:r>
              <a:rPr lang="en-US" sz="4500" b="0" i="0" dirty="0">
                <a:solidFill>
                  <a:srgbClr val="202124"/>
                </a:solidFill>
                <a:effectLst/>
                <a:latin typeface="Google Sans"/>
              </a:rPr>
              <a:t>ystem) </a:t>
            </a:r>
            <a:r>
              <a:rPr lang="en-US" sz="4500" dirty="0"/>
              <a:t>DEPRECIATION</a:t>
            </a:r>
          </a:p>
          <a:p>
            <a:r>
              <a:rPr lang="en-US" sz="4500" dirty="0"/>
              <a:t>STRAIGHT LINE DEPRECIATION</a:t>
            </a:r>
          </a:p>
        </p:txBody>
      </p:sp>
    </p:spTree>
    <p:extLst>
      <p:ext uri="{BB962C8B-B14F-4D97-AF65-F5344CB8AC3E}">
        <p14:creationId xmlns:p14="http://schemas.microsoft.com/office/powerpoint/2010/main" val="3962983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7525-9A62-9AA8-7244-D41AB4443602}"/>
              </a:ext>
            </a:extLst>
          </p:cNvPr>
          <p:cNvSpPr>
            <a:spLocks noGrp="1"/>
          </p:cNvSpPr>
          <p:nvPr>
            <p:ph type="title"/>
          </p:nvPr>
        </p:nvSpPr>
        <p:spPr/>
        <p:txBody>
          <a:bodyPr>
            <a:normAutofit/>
          </a:bodyPr>
          <a:lstStyle/>
          <a:p>
            <a:pPr algn="ctr"/>
            <a:r>
              <a:rPr lang="en-US" sz="5400" b="1" dirty="0"/>
              <a:t>Office in Home</a:t>
            </a:r>
          </a:p>
        </p:txBody>
      </p:sp>
      <p:sp>
        <p:nvSpPr>
          <p:cNvPr id="3" name="Content Placeholder 2">
            <a:extLst>
              <a:ext uri="{FF2B5EF4-FFF2-40B4-BE49-F238E27FC236}">
                <a16:creationId xmlns:a16="http://schemas.microsoft.com/office/drawing/2014/main" id="{83163A75-1E19-955A-EBBD-4FC8CACDB426}"/>
              </a:ext>
            </a:extLst>
          </p:cNvPr>
          <p:cNvSpPr>
            <a:spLocks noGrp="1"/>
          </p:cNvSpPr>
          <p:nvPr>
            <p:ph idx="1"/>
          </p:nvPr>
        </p:nvSpPr>
        <p:spPr/>
        <p:txBody>
          <a:bodyPr>
            <a:normAutofit/>
          </a:bodyPr>
          <a:lstStyle/>
          <a:p>
            <a:pPr marL="0" indent="0" algn="ctr">
              <a:buNone/>
            </a:pPr>
            <a:r>
              <a:rPr lang="en-US" sz="6600" dirty="0"/>
              <a:t>SQUARE FOOTAGE </a:t>
            </a:r>
          </a:p>
          <a:p>
            <a:pPr marL="0" indent="0" algn="ctr">
              <a:buNone/>
            </a:pPr>
            <a:r>
              <a:rPr lang="en-US" sz="3000" dirty="0"/>
              <a:t>(Length x Width of dedicated space) </a:t>
            </a:r>
          </a:p>
          <a:p>
            <a:pPr marL="0" indent="0" algn="ctr">
              <a:buNone/>
            </a:pPr>
            <a:r>
              <a:rPr lang="en-US" sz="6600" dirty="0"/>
              <a:t>or  </a:t>
            </a:r>
          </a:p>
          <a:p>
            <a:pPr marL="0" indent="0" algn="ctr">
              <a:buNone/>
            </a:pPr>
            <a:r>
              <a:rPr lang="en-US" sz="6600" dirty="0"/>
              <a:t>SAFE HARBOR</a:t>
            </a:r>
          </a:p>
          <a:p>
            <a:pPr marL="0" indent="0" algn="ctr">
              <a:buNone/>
            </a:pPr>
            <a:r>
              <a:rPr lang="en-US" sz="2800" dirty="0"/>
              <a:t>(Length x Width of dedicated space)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14787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A53EF-D754-9ACB-1F12-8B7EA1DE1291}"/>
              </a:ext>
            </a:extLst>
          </p:cNvPr>
          <p:cNvSpPr>
            <a:spLocks noGrp="1"/>
          </p:cNvSpPr>
          <p:nvPr>
            <p:ph type="title"/>
          </p:nvPr>
        </p:nvSpPr>
        <p:spPr/>
        <p:txBody>
          <a:bodyPr/>
          <a:lstStyle/>
          <a:p>
            <a:r>
              <a:rPr lang="en-US" sz="4400" b="1" strike="noStrike" kern="0" dirty="0">
                <a:effectLst/>
                <a:latin typeface="Helvetica" panose="020B0604020202020204" pitchFamily="34" charset="0"/>
                <a:ea typeface="Aptos" panose="020B0004020202020204" pitchFamily="34" charset="0"/>
                <a:cs typeface="Aptos" panose="020B0004020202020204" pitchFamily="34" charset="0"/>
              </a:rPr>
              <a:t>The De Minimis Safe Harbor election</a:t>
            </a:r>
            <a:endParaRPr lang="en-US" dirty="0"/>
          </a:p>
        </p:txBody>
      </p:sp>
      <p:graphicFrame>
        <p:nvGraphicFramePr>
          <p:cNvPr id="4" name="Content Placeholder 3">
            <a:extLst>
              <a:ext uri="{FF2B5EF4-FFF2-40B4-BE49-F238E27FC236}">
                <a16:creationId xmlns:a16="http://schemas.microsoft.com/office/drawing/2014/main" id="{952E9843-4B09-1153-EFD1-5FB7737D86D6}"/>
              </a:ext>
            </a:extLst>
          </p:cNvPr>
          <p:cNvGraphicFramePr>
            <a:graphicFrameLocks noGrp="1"/>
          </p:cNvGraphicFramePr>
          <p:nvPr>
            <p:ph idx="1"/>
            <p:extLst>
              <p:ext uri="{D42A27DB-BD31-4B8C-83A1-F6EECF244321}">
                <p14:modId xmlns:p14="http://schemas.microsoft.com/office/powerpoint/2010/main" val="3984755874"/>
              </p:ext>
            </p:extLst>
          </p:nvPr>
        </p:nvGraphicFramePr>
        <p:xfrm>
          <a:off x="768531" y="1690688"/>
          <a:ext cx="10515600" cy="4270916"/>
        </p:xfrm>
        <a:graphic>
          <a:graphicData uri="http://schemas.openxmlformats.org/drawingml/2006/table">
            <a:tbl>
              <a:tblPr/>
              <a:tblGrid>
                <a:gridCol w="10515600">
                  <a:extLst>
                    <a:ext uri="{9D8B030D-6E8A-4147-A177-3AD203B41FA5}">
                      <a16:colId xmlns:a16="http://schemas.microsoft.com/office/drawing/2014/main" val="3143891690"/>
                    </a:ext>
                  </a:extLst>
                </a:gridCol>
              </a:tblGrid>
              <a:tr h="4270916">
                <a:tc>
                  <a:txBody>
                    <a:bodyPr/>
                    <a:lstStyle/>
                    <a:p>
                      <a:pPr marL="0" marR="0" lvl="0" indent="0" algn="l">
                        <a:lnSpc>
                          <a:spcPct val="100000"/>
                        </a:lnSpc>
                        <a:spcBef>
                          <a:spcPts val="0"/>
                        </a:spcBef>
                        <a:spcAft>
                          <a:spcPts val="0"/>
                        </a:spcAft>
                        <a:buSzPts val="1000"/>
                        <a:buFont typeface="Symbol" panose="05050102010706020507" pitchFamily="18" charset="2"/>
                        <a:buNone/>
                        <a:tabLst>
                          <a:tab pos="457200" algn="l"/>
                        </a:tabLst>
                      </a:pPr>
                      <a:r>
                        <a:rPr lang="en-US" sz="2800" dirty="0">
                          <a:solidFill>
                            <a:srgbClr val="202020"/>
                          </a:solidFill>
                          <a:effectLst/>
                          <a:latin typeface="Helvetica" panose="020B0604020202020204" pitchFamily="34" charset="0"/>
                          <a:ea typeface="Times New Roman" panose="02020603050405020304" pitchFamily="18" charset="0"/>
                          <a:cs typeface="Aptos" panose="020B0004020202020204" pitchFamily="34" charset="0"/>
                        </a:rPr>
                        <a:t>Small business $2,500 de minimis expense provision</a:t>
                      </a:r>
                      <a:endParaRPr lang="en-US" sz="2800" dirty="0">
                        <a:solidFill>
                          <a:srgbClr val="202020"/>
                        </a:solidFill>
                        <a:effectLst/>
                        <a:latin typeface="Aptos" panose="020B0004020202020204" pitchFamily="34" charset="0"/>
                        <a:ea typeface="Aptos" panose="020B0004020202020204" pitchFamily="34" charset="0"/>
                        <a:cs typeface="Aptos" panose="020B0004020202020204" pitchFamily="34" charset="0"/>
                      </a:endParaRPr>
                    </a:p>
                    <a:p>
                      <a:pPr marL="0" marR="0" algn="l">
                        <a:lnSpc>
                          <a:spcPct val="100000"/>
                        </a:lnSpc>
                        <a:spcBef>
                          <a:spcPts val="750"/>
                        </a:spcBef>
                        <a:spcAft>
                          <a:spcPts val="750"/>
                        </a:spcAft>
                      </a:pPr>
                      <a:r>
                        <a:rPr lang="en-US" sz="2800" b="1" u="none" strike="noStrike" dirty="0">
                          <a:solidFill>
                            <a:srgbClr val="037C8F"/>
                          </a:solidFill>
                          <a:effectLst/>
                          <a:latin typeface="Helvetica" panose="020B0604020202020204" pitchFamily="34" charset="0"/>
                          <a:ea typeface="Aptos" panose="020B0004020202020204" pitchFamily="34" charset="0"/>
                          <a:cs typeface="Aptos" panose="020B0004020202020204" pitchFamily="34" charset="0"/>
                          <a:hlinkClick r:id="rId2"/>
                        </a:rPr>
                        <a:t>The De Minimis Safe Harbor election</a:t>
                      </a:r>
                      <a:r>
                        <a:rPr lang="en-US" sz="2800" dirty="0">
                          <a:solidFill>
                            <a:srgbClr val="393A3D"/>
                          </a:solidFill>
                          <a:effectLst/>
                          <a:latin typeface="Arial" panose="020B0604020202020204" pitchFamily="34" charset="0"/>
                          <a:ea typeface="Aptos" panose="020B0004020202020204" pitchFamily="34" charset="0"/>
                          <a:cs typeface="Aptos" panose="020B0004020202020204" pitchFamily="34" charset="0"/>
                        </a:rPr>
                        <a:t> lets you deduct the full cost of items worth $2,500 or less, instead of depreciating. </a:t>
                      </a:r>
                    </a:p>
                    <a:p>
                      <a:pPr marL="0" marR="0" algn="l">
                        <a:lnSpc>
                          <a:spcPct val="100000"/>
                        </a:lnSpc>
                        <a:spcBef>
                          <a:spcPts val="750"/>
                        </a:spcBef>
                        <a:spcAft>
                          <a:spcPts val="750"/>
                        </a:spcAft>
                      </a:pPr>
                      <a:r>
                        <a:rPr lang="en-US" sz="2800" dirty="0">
                          <a:solidFill>
                            <a:srgbClr val="393A3D"/>
                          </a:solidFill>
                          <a:effectLst/>
                          <a:latin typeface="Arial" panose="020B0604020202020204" pitchFamily="34" charset="0"/>
                          <a:ea typeface="Aptos" panose="020B0004020202020204" pitchFamily="34" charset="0"/>
                          <a:cs typeface="Aptos" panose="020B0004020202020204" pitchFamily="34" charset="0"/>
                        </a:rPr>
                        <a:t>You can also use the </a:t>
                      </a:r>
                      <a:r>
                        <a:rPr lang="en-US" sz="2800" b="1" u="none" strike="noStrike" dirty="0">
                          <a:solidFill>
                            <a:srgbClr val="037C8F"/>
                          </a:solidFill>
                          <a:effectLst/>
                          <a:latin typeface="Helvetica" panose="020B0604020202020204" pitchFamily="34" charset="0"/>
                          <a:ea typeface="Aptos" panose="020B0004020202020204" pitchFamily="34" charset="0"/>
                          <a:cs typeface="Aptos" panose="020B0004020202020204" pitchFamily="34" charset="0"/>
                          <a:hlinkClick r:id="rId3"/>
                        </a:rPr>
                        <a:t>Safe Harbor Election for Small Taxpayers</a:t>
                      </a:r>
                      <a:r>
                        <a:rPr lang="en-US" sz="2800" dirty="0">
                          <a:solidFill>
                            <a:srgbClr val="393A3D"/>
                          </a:solidFill>
                          <a:effectLst/>
                          <a:latin typeface="Arial" panose="020B0604020202020204" pitchFamily="34" charset="0"/>
                          <a:ea typeface="Aptos" panose="020B0004020202020204" pitchFamily="34" charset="0"/>
                          <a:cs typeface="Aptos" panose="020B0004020202020204" pitchFamily="34" charset="0"/>
                        </a:rPr>
                        <a:t> to expense the cost of improvements to business buildings if you qualify. </a:t>
                      </a:r>
                    </a:p>
                    <a:p>
                      <a:pPr marL="0" marR="0" algn="l">
                        <a:lnSpc>
                          <a:spcPct val="100000"/>
                        </a:lnSpc>
                        <a:spcBef>
                          <a:spcPts val="750"/>
                        </a:spcBef>
                        <a:spcAft>
                          <a:spcPts val="750"/>
                        </a:spcAft>
                      </a:pPr>
                      <a:r>
                        <a:rPr lang="en-US" sz="2800" dirty="0">
                          <a:solidFill>
                            <a:srgbClr val="393A3D"/>
                          </a:solidFill>
                          <a:effectLst/>
                          <a:latin typeface="Arial" panose="020B0604020202020204" pitchFamily="34" charset="0"/>
                          <a:ea typeface="Aptos" panose="020B0004020202020204" pitchFamily="34" charset="0"/>
                          <a:cs typeface="Aptos" panose="020B0004020202020204" pitchFamily="34" charset="0"/>
                        </a:rPr>
                        <a:t>These elections are available for Schedule C businesses, rentals, farms, and farm rentals.</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28575" marR="28575" marT="0" marB="0">
                    <a:lnL>
                      <a:noFill/>
                    </a:lnL>
                    <a:lnR>
                      <a:noFill/>
                    </a:lnR>
                    <a:lnT>
                      <a:noFill/>
                    </a:lnT>
                    <a:lnB>
                      <a:noFill/>
                    </a:lnB>
                    <a:noFill/>
                  </a:tcPr>
                </a:tc>
                <a:extLst>
                  <a:ext uri="{0D108BD9-81ED-4DB2-BD59-A6C34878D82A}">
                    <a16:rowId xmlns:a16="http://schemas.microsoft.com/office/drawing/2014/main" val="722834682"/>
                  </a:ext>
                </a:extLst>
              </a:tr>
            </a:tbl>
          </a:graphicData>
        </a:graphic>
      </p:graphicFrame>
    </p:spTree>
    <p:extLst>
      <p:ext uri="{BB962C8B-B14F-4D97-AF65-F5344CB8AC3E}">
        <p14:creationId xmlns:p14="http://schemas.microsoft.com/office/powerpoint/2010/main" val="104353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6000" y="0"/>
            <a:ext cx="6096000" cy="6858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t="-20553" r="-61" b="-12861"/>
            </a:stretch>
          </a:blipFill>
        </p:spPr>
      </p:sp>
      <p:sp>
        <p:nvSpPr>
          <p:cNvPr id="3" name="Freeform 3"/>
          <p:cNvSpPr/>
          <p:nvPr/>
        </p:nvSpPr>
        <p:spPr>
          <a:xfrm>
            <a:off x="1126951" y="3006674"/>
            <a:ext cx="175155" cy="175155"/>
          </a:xfrm>
          <a:custGeom>
            <a:avLst/>
            <a:gdLst/>
            <a:ahLst/>
            <a:cxnLst/>
            <a:rect l="l" t="t" r="r" b="b"/>
            <a:pathLst>
              <a:path w="262733" h="262733">
                <a:moveTo>
                  <a:pt x="0" y="0"/>
                </a:moveTo>
                <a:lnTo>
                  <a:pt x="262733" y="0"/>
                </a:lnTo>
                <a:lnTo>
                  <a:pt x="262733" y="262733"/>
                </a:lnTo>
                <a:lnTo>
                  <a:pt x="0" y="262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03</a:t>
            </a:r>
          </a:p>
        </p:txBody>
      </p:sp>
      <p:sp>
        <p:nvSpPr>
          <p:cNvPr id="5" name="TextBox 5"/>
          <p:cNvSpPr txBox="1"/>
          <p:nvPr/>
        </p:nvSpPr>
        <p:spPr>
          <a:xfrm>
            <a:off x="29405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6" name="TextBox 6"/>
          <p:cNvSpPr txBox="1"/>
          <p:nvPr/>
        </p:nvSpPr>
        <p:spPr>
          <a:xfrm>
            <a:off x="1149683" y="1409098"/>
            <a:ext cx="4946317" cy="692497"/>
          </a:xfrm>
          <a:prstGeom prst="rect">
            <a:avLst/>
          </a:prstGeom>
        </p:spPr>
        <p:txBody>
          <a:bodyPr lIns="0" tIns="0" rIns="0" bIns="0" rtlCol="0" anchor="t">
            <a:spAutoFit/>
          </a:bodyPr>
          <a:lstStyle/>
          <a:p>
            <a:pPr>
              <a:lnSpc>
                <a:spcPts val="5599"/>
              </a:lnSpc>
            </a:pPr>
            <a:r>
              <a:rPr lang="en-US" sz="3999">
                <a:solidFill>
                  <a:srgbClr val="171616"/>
                </a:solidFill>
                <a:latin typeface="Nunito"/>
              </a:rPr>
              <a:t>Table Of Contents</a:t>
            </a:r>
          </a:p>
        </p:txBody>
      </p:sp>
      <p:sp>
        <p:nvSpPr>
          <p:cNvPr id="7" name="TextBox 7"/>
          <p:cNvSpPr txBox="1"/>
          <p:nvPr/>
        </p:nvSpPr>
        <p:spPr>
          <a:xfrm>
            <a:off x="1569034" y="2924071"/>
            <a:ext cx="4107615" cy="291042"/>
          </a:xfrm>
          <a:prstGeom prst="rect">
            <a:avLst/>
          </a:prstGeom>
        </p:spPr>
        <p:txBody>
          <a:bodyPr lIns="0" tIns="0" rIns="0" bIns="0" rtlCol="0" anchor="t">
            <a:spAutoFit/>
          </a:bodyPr>
          <a:lstStyle/>
          <a:p>
            <a:pPr>
              <a:lnSpc>
                <a:spcPts val="2239"/>
              </a:lnSpc>
            </a:pPr>
            <a:r>
              <a:rPr lang="en-US" sz="2400" dirty="0">
                <a:solidFill>
                  <a:srgbClr val="171616"/>
                </a:solidFill>
                <a:latin typeface="Open Sans"/>
              </a:rPr>
              <a:t>About The </a:t>
            </a:r>
            <a:r>
              <a:rPr lang="en-US" sz="2400" dirty="0" err="1">
                <a:solidFill>
                  <a:srgbClr val="171616"/>
                </a:solidFill>
                <a:latin typeface="Open Sans"/>
              </a:rPr>
              <a:t>WBOA</a:t>
            </a:r>
            <a:endParaRPr lang="en-US" sz="2400" dirty="0">
              <a:solidFill>
                <a:srgbClr val="171616"/>
              </a:solidFill>
              <a:latin typeface="Open Sans"/>
            </a:endParaRPr>
          </a:p>
        </p:txBody>
      </p:sp>
      <p:sp>
        <p:nvSpPr>
          <p:cNvPr id="8" name="Freeform 8"/>
          <p:cNvSpPr/>
          <p:nvPr/>
        </p:nvSpPr>
        <p:spPr>
          <a:xfrm>
            <a:off x="1126951" y="3711548"/>
            <a:ext cx="175155" cy="175155"/>
          </a:xfrm>
          <a:custGeom>
            <a:avLst/>
            <a:gdLst/>
            <a:ahLst/>
            <a:cxnLst/>
            <a:rect l="l" t="t" r="r" b="b"/>
            <a:pathLst>
              <a:path w="262733" h="262733">
                <a:moveTo>
                  <a:pt x="0" y="0"/>
                </a:moveTo>
                <a:lnTo>
                  <a:pt x="262733" y="0"/>
                </a:lnTo>
                <a:lnTo>
                  <a:pt x="262733" y="262733"/>
                </a:lnTo>
                <a:lnTo>
                  <a:pt x="0" y="262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569034" y="3628945"/>
            <a:ext cx="4107615" cy="291042"/>
          </a:xfrm>
          <a:prstGeom prst="rect">
            <a:avLst/>
          </a:prstGeom>
        </p:spPr>
        <p:txBody>
          <a:bodyPr lIns="0" tIns="0" rIns="0" bIns="0" rtlCol="0" anchor="t">
            <a:spAutoFit/>
          </a:bodyPr>
          <a:lstStyle/>
          <a:p>
            <a:pPr>
              <a:lnSpc>
                <a:spcPts val="2239"/>
              </a:lnSpc>
            </a:pPr>
            <a:r>
              <a:rPr lang="en-US" sz="2400">
                <a:solidFill>
                  <a:srgbClr val="171616"/>
                </a:solidFill>
                <a:latin typeface="Open Sans"/>
              </a:rPr>
              <a:t>Our Vision And Mission</a:t>
            </a:r>
          </a:p>
        </p:txBody>
      </p:sp>
      <p:sp>
        <p:nvSpPr>
          <p:cNvPr id="10" name="Freeform 10"/>
          <p:cNvSpPr/>
          <p:nvPr/>
        </p:nvSpPr>
        <p:spPr>
          <a:xfrm>
            <a:off x="1126951" y="4416422"/>
            <a:ext cx="175155" cy="175155"/>
          </a:xfrm>
          <a:custGeom>
            <a:avLst/>
            <a:gdLst/>
            <a:ahLst/>
            <a:cxnLst/>
            <a:rect l="l" t="t" r="r" b="b"/>
            <a:pathLst>
              <a:path w="262733" h="262733">
                <a:moveTo>
                  <a:pt x="0" y="0"/>
                </a:moveTo>
                <a:lnTo>
                  <a:pt x="262733" y="0"/>
                </a:lnTo>
                <a:lnTo>
                  <a:pt x="262733" y="262733"/>
                </a:lnTo>
                <a:lnTo>
                  <a:pt x="0" y="262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1569034" y="4333819"/>
            <a:ext cx="4107615" cy="291042"/>
          </a:xfrm>
          <a:prstGeom prst="rect">
            <a:avLst/>
          </a:prstGeom>
        </p:spPr>
        <p:txBody>
          <a:bodyPr lIns="0" tIns="0" rIns="0" bIns="0" rtlCol="0" anchor="t">
            <a:spAutoFit/>
          </a:bodyPr>
          <a:lstStyle/>
          <a:p>
            <a:pPr>
              <a:lnSpc>
                <a:spcPts val="2239"/>
              </a:lnSpc>
            </a:pPr>
            <a:r>
              <a:rPr lang="en-US" sz="2400">
                <a:solidFill>
                  <a:srgbClr val="171616"/>
                </a:solidFill>
                <a:latin typeface="Open Sans"/>
              </a:rPr>
              <a:t>Content About The WBOA</a:t>
            </a:r>
          </a:p>
        </p:txBody>
      </p:sp>
      <p:sp>
        <p:nvSpPr>
          <p:cNvPr id="12" name="Freeform 12"/>
          <p:cNvSpPr/>
          <p:nvPr/>
        </p:nvSpPr>
        <p:spPr>
          <a:xfrm>
            <a:off x="1126951" y="5121295"/>
            <a:ext cx="175155" cy="175155"/>
          </a:xfrm>
          <a:custGeom>
            <a:avLst/>
            <a:gdLst/>
            <a:ahLst/>
            <a:cxnLst/>
            <a:rect l="l" t="t" r="r" b="b"/>
            <a:pathLst>
              <a:path w="262733" h="262733">
                <a:moveTo>
                  <a:pt x="0" y="0"/>
                </a:moveTo>
                <a:lnTo>
                  <a:pt x="262733" y="0"/>
                </a:lnTo>
                <a:lnTo>
                  <a:pt x="262733" y="262733"/>
                </a:lnTo>
                <a:lnTo>
                  <a:pt x="0" y="262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569034" y="5038692"/>
            <a:ext cx="4107615" cy="291042"/>
          </a:xfrm>
          <a:prstGeom prst="rect">
            <a:avLst/>
          </a:prstGeom>
        </p:spPr>
        <p:txBody>
          <a:bodyPr lIns="0" tIns="0" rIns="0" bIns="0" rtlCol="0" anchor="t">
            <a:spAutoFit/>
          </a:bodyPr>
          <a:lstStyle/>
          <a:p>
            <a:pPr>
              <a:lnSpc>
                <a:spcPts val="2239"/>
              </a:lnSpc>
            </a:pPr>
            <a:r>
              <a:rPr lang="en-US" sz="2400">
                <a:solidFill>
                  <a:srgbClr val="171616"/>
                </a:solidFill>
                <a:latin typeface="Open Sans"/>
              </a:rPr>
              <a:t>Updates &amp; Volunteer</a:t>
            </a:r>
          </a:p>
        </p:txBody>
      </p:sp>
      <p:grpSp>
        <p:nvGrpSpPr>
          <p:cNvPr id="14" name="Group 14"/>
          <p:cNvGrpSpPr/>
          <p:nvPr/>
        </p:nvGrpSpPr>
        <p:grpSpPr>
          <a:xfrm>
            <a:off x="50800" y="50800"/>
            <a:ext cx="783467" cy="762292"/>
            <a:chOff x="0" y="0"/>
            <a:chExt cx="1566933" cy="1524584"/>
          </a:xfrm>
        </p:grpSpPr>
        <p:sp>
          <p:nvSpPr>
            <p:cNvPr id="15" name="Freeform 15"/>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
        <p:nvSpPr>
          <p:cNvPr id="16" name="Freeform 16"/>
          <p:cNvSpPr/>
          <p:nvPr/>
        </p:nvSpPr>
        <p:spPr>
          <a:xfrm>
            <a:off x="1126951" y="2348951"/>
            <a:ext cx="175155" cy="175155"/>
          </a:xfrm>
          <a:custGeom>
            <a:avLst/>
            <a:gdLst/>
            <a:ahLst/>
            <a:cxnLst/>
            <a:rect l="l" t="t" r="r" b="b"/>
            <a:pathLst>
              <a:path w="262733" h="262733">
                <a:moveTo>
                  <a:pt x="0" y="0"/>
                </a:moveTo>
                <a:lnTo>
                  <a:pt x="262733" y="0"/>
                </a:lnTo>
                <a:lnTo>
                  <a:pt x="262733" y="262733"/>
                </a:lnTo>
                <a:lnTo>
                  <a:pt x="0" y="262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1569034" y="2266348"/>
            <a:ext cx="4107615" cy="291042"/>
          </a:xfrm>
          <a:prstGeom prst="rect">
            <a:avLst/>
          </a:prstGeom>
        </p:spPr>
        <p:txBody>
          <a:bodyPr lIns="0" tIns="0" rIns="0" bIns="0" rtlCol="0" anchor="t">
            <a:spAutoFit/>
          </a:bodyPr>
          <a:lstStyle/>
          <a:p>
            <a:pPr>
              <a:lnSpc>
                <a:spcPts val="2239"/>
              </a:lnSpc>
            </a:pPr>
            <a:r>
              <a:rPr lang="en-US" sz="2400" dirty="0">
                <a:solidFill>
                  <a:srgbClr val="171616"/>
                </a:solidFill>
                <a:latin typeface="Open Sans"/>
              </a:rPr>
              <a:t>Open Networking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C8604-2789-759B-EC48-64D20161DD0D}"/>
              </a:ext>
            </a:extLst>
          </p:cNvPr>
          <p:cNvSpPr>
            <a:spLocks noGrp="1"/>
          </p:cNvSpPr>
          <p:nvPr>
            <p:ph type="title"/>
          </p:nvPr>
        </p:nvSpPr>
        <p:spPr/>
        <p:txBody>
          <a:bodyPr>
            <a:normAutofit/>
          </a:bodyPr>
          <a:lstStyle/>
          <a:p>
            <a:pPr algn="ctr"/>
            <a:r>
              <a:rPr lang="en-US" sz="5400" b="1" dirty="0"/>
              <a:t>Other Strategies</a:t>
            </a:r>
          </a:p>
        </p:txBody>
      </p:sp>
      <p:sp>
        <p:nvSpPr>
          <p:cNvPr id="3" name="Content Placeholder 2">
            <a:extLst>
              <a:ext uri="{FF2B5EF4-FFF2-40B4-BE49-F238E27FC236}">
                <a16:creationId xmlns:a16="http://schemas.microsoft.com/office/drawing/2014/main" id="{77AE1A53-E846-32F0-60E9-4E08A607FB00}"/>
              </a:ext>
            </a:extLst>
          </p:cNvPr>
          <p:cNvSpPr>
            <a:spLocks noGrp="1"/>
          </p:cNvSpPr>
          <p:nvPr>
            <p:ph idx="1"/>
          </p:nvPr>
        </p:nvSpPr>
        <p:spPr>
          <a:xfrm>
            <a:off x="838200" y="1825624"/>
            <a:ext cx="10515600" cy="4879975"/>
          </a:xfrm>
        </p:spPr>
        <p:txBody>
          <a:bodyPr>
            <a:normAutofit/>
          </a:bodyPr>
          <a:lstStyle/>
          <a:p>
            <a:r>
              <a:rPr lang="en-US" sz="3600" dirty="0"/>
              <a:t>Hire your spouse</a:t>
            </a:r>
          </a:p>
          <a:p>
            <a:r>
              <a:rPr lang="en-US" sz="3600" dirty="0"/>
              <a:t>Hire your children</a:t>
            </a:r>
          </a:p>
          <a:p>
            <a:r>
              <a:rPr lang="en-US" sz="3600" dirty="0"/>
              <a:t>Vehicle expenses</a:t>
            </a:r>
          </a:p>
          <a:p>
            <a:r>
              <a:rPr lang="en-US" sz="3600" dirty="0"/>
              <a:t>Office in Home</a:t>
            </a:r>
          </a:p>
          <a:p>
            <a:r>
              <a:rPr lang="en-US" sz="3600" dirty="0"/>
              <a:t>Travel for Business &amp; Vacation</a:t>
            </a:r>
          </a:p>
          <a:p>
            <a:r>
              <a:rPr lang="en-US" sz="3600" dirty="0"/>
              <a:t>Health Insurance</a:t>
            </a:r>
          </a:p>
          <a:p>
            <a:r>
              <a:rPr lang="en-US" sz="3600" dirty="0"/>
              <a:t>Cell Phone Expenses</a:t>
            </a:r>
          </a:p>
        </p:txBody>
      </p:sp>
    </p:spTree>
    <p:extLst>
      <p:ext uri="{BB962C8B-B14F-4D97-AF65-F5344CB8AC3E}">
        <p14:creationId xmlns:p14="http://schemas.microsoft.com/office/powerpoint/2010/main" val="2584852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9BEDD-B99A-11F3-9D2C-78A0BA56A71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E000B20-366E-EBE8-0127-2F39D463C1AC}"/>
              </a:ext>
            </a:extLst>
          </p:cNvPr>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10</a:t>
            </a:r>
          </a:p>
        </p:txBody>
      </p:sp>
      <p:sp>
        <p:nvSpPr>
          <p:cNvPr id="3" name="TextBox 3">
            <a:extLst>
              <a:ext uri="{FF2B5EF4-FFF2-40B4-BE49-F238E27FC236}">
                <a16:creationId xmlns:a16="http://schemas.microsoft.com/office/drawing/2014/main" id="{8E8F1E7D-1B72-443E-D539-E9353B37FBC5}"/>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25CB4CDC-9937-8ACB-0116-85D5700B77E9}"/>
              </a:ext>
            </a:extLst>
          </p:cNvPr>
          <p:cNvSpPr/>
          <p:nvPr/>
        </p:nvSpPr>
        <p:spPr>
          <a:xfrm>
            <a:off x="6698662" y="4343297"/>
            <a:ext cx="5493338" cy="2514703"/>
          </a:xfrm>
          <a:custGeom>
            <a:avLst/>
            <a:gdLst/>
            <a:ahLst/>
            <a:cxnLst/>
            <a:rect l="l" t="t" r="r" b="b"/>
            <a:pathLst>
              <a:path w="8240007" h="3772054">
                <a:moveTo>
                  <a:pt x="0" y="0"/>
                </a:moveTo>
                <a:lnTo>
                  <a:pt x="8240007" y="0"/>
                </a:lnTo>
                <a:lnTo>
                  <a:pt x="8240007" y="3772054"/>
                </a:lnTo>
                <a:lnTo>
                  <a:pt x="0" y="3772054"/>
                </a:lnTo>
                <a:lnTo>
                  <a:pt x="0" y="0"/>
                </a:lnTo>
                <a:close/>
              </a:path>
            </a:pathLst>
          </a:custGeom>
          <a:blipFill>
            <a:blip r:embed="rId2"/>
            <a:stretch>
              <a:fillRect t="-37511" b="-7825"/>
            </a:stretch>
          </a:blipFill>
        </p:spPr>
      </p:sp>
      <p:sp>
        <p:nvSpPr>
          <p:cNvPr id="5" name="Freeform 5">
            <a:extLst>
              <a:ext uri="{FF2B5EF4-FFF2-40B4-BE49-F238E27FC236}">
                <a16:creationId xmlns:a16="http://schemas.microsoft.com/office/drawing/2014/main" id="{23767D93-424E-D653-7FC5-39965F581860}"/>
              </a:ext>
            </a:extLst>
          </p:cNvPr>
          <p:cNvSpPr/>
          <p:nvPr/>
        </p:nvSpPr>
        <p:spPr>
          <a:xfrm>
            <a:off x="1205324" y="4343297"/>
            <a:ext cx="5493338" cy="2514703"/>
          </a:xfrm>
          <a:custGeom>
            <a:avLst/>
            <a:gdLst/>
            <a:ahLst/>
            <a:cxnLst/>
            <a:rect l="l" t="t" r="r" b="b"/>
            <a:pathLst>
              <a:path w="8240007" h="3772054">
                <a:moveTo>
                  <a:pt x="0" y="0"/>
                </a:moveTo>
                <a:lnTo>
                  <a:pt x="8240007" y="0"/>
                </a:lnTo>
                <a:lnTo>
                  <a:pt x="8240007" y="3772054"/>
                </a:lnTo>
                <a:lnTo>
                  <a:pt x="0" y="3772054"/>
                </a:lnTo>
                <a:lnTo>
                  <a:pt x="0" y="0"/>
                </a:lnTo>
                <a:close/>
              </a:path>
            </a:pathLst>
          </a:custGeom>
          <a:blipFill>
            <a:blip r:embed="rId3"/>
            <a:stretch>
              <a:fillRect t="-4294" b="-4322"/>
            </a:stretch>
          </a:blipFill>
        </p:spPr>
      </p:sp>
      <p:sp>
        <p:nvSpPr>
          <p:cNvPr id="6" name="TextBox 6">
            <a:extLst>
              <a:ext uri="{FF2B5EF4-FFF2-40B4-BE49-F238E27FC236}">
                <a16:creationId xmlns:a16="http://schemas.microsoft.com/office/drawing/2014/main" id="{9417695B-AAEC-37A6-71E6-747103D1A484}"/>
              </a:ext>
            </a:extLst>
          </p:cNvPr>
          <p:cNvSpPr txBox="1"/>
          <p:nvPr/>
        </p:nvSpPr>
        <p:spPr>
          <a:xfrm>
            <a:off x="1205324" y="1221711"/>
            <a:ext cx="3266983" cy="2846933"/>
          </a:xfrm>
          <a:prstGeom prst="rect">
            <a:avLst/>
          </a:prstGeom>
        </p:spPr>
        <p:txBody>
          <a:bodyPr lIns="0" tIns="0" rIns="0" bIns="0" rtlCol="0" anchor="t">
            <a:spAutoFit/>
          </a:bodyPr>
          <a:lstStyle/>
          <a:p>
            <a:pPr>
              <a:lnSpc>
                <a:spcPts val="5599"/>
              </a:lnSpc>
            </a:pPr>
            <a:r>
              <a:rPr lang="en-US" sz="3999">
                <a:solidFill>
                  <a:srgbClr val="171616"/>
                </a:solidFill>
                <a:latin typeface="Nunito"/>
              </a:rPr>
              <a:t>WBOA 2024 Agenda – Mark Your Calendars</a:t>
            </a:r>
          </a:p>
        </p:txBody>
      </p:sp>
      <p:sp>
        <p:nvSpPr>
          <p:cNvPr id="7" name="TextBox 7">
            <a:extLst>
              <a:ext uri="{FF2B5EF4-FFF2-40B4-BE49-F238E27FC236}">
                <a16:creationId xmlns:a16="http://schemas.microsoft.com/office/drawing/2014/main" id="{A3193816-227B-B441-AFD2-65C2DE4808EA}"/>
              </a:ext>
            </a:extLst>
          </p:cNvPr>
          <p:cNvSpPr txBox="1"/>
          <p:nvPr/>
        </p:nvSpPr>
        <p:spPr>
          <a:xfrm>
            <a:off x="4805577" y="1753308"/>
            <a:ext cx="1827142" cy="495200"/>
          </a:xfrm>
          <a:prstGeom prst="rect">
            <a:avLst/>
          </a:prstGeom>
        </p:spPr>
        <p:txBody>
          <a:bodyPr lIns="0" tIns="0" rIns="0" bIns="0" rtlCol="0" anchor="t">
            <a:spAutoFit/>
          </a:bodyPr>
          <a:lstStyle/>
          <a:p>
            <a:pPr>
              <a:lnSpc>
                <a:spcPts val="1960"/>
              </a:lnSpc>
            </a:pPr>
            <a:r>
              <a:rPr lang="en-US" sz="1400" dirty="0">
                <a:solidFill>
                  <a:srgbClr val="171616"/>
                </a:solidFill>
                <a:latin typeface="Open Sans"/>
              </a:rPr>
              <a:t>Zoom with us. 7:30- 9:00 am</a:t>
            </a:r>
          </a:p>
        </p:txBody>
      </p:sp>
      <p:sp>
        <p:nvSpPr>
          <p:cNvPr id="8" name="TextBox 8">
            <a:extLst>
              <a:ext uri="{FF2B5EF4-FFF2-40B4-BE49-F238E27FC236}">
                <a16:creationId xmlns:a16="http://schemas.microsoft.com/office/drawing/2014/main" id="{1A81A07D-3BBB-1804-709B-A61AFD18E3BC}"/>
              </a:ext>
            </a:extLst>
          </p:cNvPr>
          <p:cNvSpPr txBox="1"/>
          <p:nvPr/>
        </p:nvSpPr>
        <p:spPr>
          <a:xfrm>
            <a:off x="4805577" y="1310612"/>
            <a:ext cx="1827142" cy="233205"/>
          </a:xfrm>
          <a:prstGeom prst="rect">
            <a:avLst/>
          </a:prstGeom>
        </p:spPr>
        <p:txBody>
          <a:bodyPr lIns="0" tIns="0" rIns="0" bIns="0" rtlCol="0" anchor="t">
            <a:spAutoFit/>
          </a:bodyPr>
          <a:lstStyle/>
          <a:p>
            <a:pPr>
              <a:lnSpc>
                <a:spcPts val="1960"/>
              </a:lnSpc>
            </a:pPr>
            <a:r>
              <a:rPr lang="en-US" sz="1400">
                <a:solidFill>
                  <a:srgbClr val="171616"/>
                </a:solidFill>
                <a:latin typeface="Open Sans Bold"/>
              </a:rPr>
              <a:t>Morning Meetings</a:t>
            </a:r>
          </a:p>
        </p:txBody>
      </p:sp>
      <p:sp>
        <p:nvSpPr>
          <p:cNvPr id="9" name="Freeform 9">
            <a:extLst>
              <a:ext uri="{FF2B5EF4-FFF2-40B4-BE49-F238E27FC236}">
                <a16:creationId xmlns:a16="http://schemas.microsoft.com/office/drawing/2014/main" id="{E32ACA75-FCAD-E104-7DE0-4105B160EC93}"/>
              </a:ext>
            </a:extLst>
          </p:cNvPr>
          <p:cNvSpPr/>
          <p:nvPr/>
        </p:nvSpPr>
        <p:spPr>
          <a:xfrm>
            <a:off x="4805577" y="2467003"/>
            <a:ext cx="1562883" cy="409823"/>
          </a:xfrm>
          <a:custGeom>
            <a:avLst/>
            <a:gdLst/>
            <a:ahLst/>
            <a:cxnLst/>
            <a:rect l="l" t="t" r="r" b="b"/>
            <a:pathLst>
              <a:path w="2344324" h="614734">
                <a:moveTo>
                  <a:pt x="0" y="0"/>
                </a:moveTo>
                <a:lnTo>
                  <a:pt x="2344324" y="0"/>
                </a:lnTo>
                <a:lnTo>
                  <a:pt x="2344324" y="614734"/>
                </a:lnTo>
                <a:lnTo>
                  <a:pt x="0" y="614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a:extLst>
              <a:ext uri="{FF2B5EF4-FFF2-40B4-BE49-F238E27FC236}">
                <a16:creationId xmlns:a16="http://schemas.microsoft.com/office/drawing/2014/main" id="{37A6DBB3-8913-4BCB-C6E1-327DDC4D8490}"/>
              </a:ext>
            </a:extLst>
          </p:cNvPr>
          <p:cNvSpPr txBox="1"/>
          <p:nvPr/>
        </p:nvSpPr>
        <p:spPr>
          <a:xfrm>
            <a:off x="4805577" y="2569795"/>
            <a:ext cx="1562883" cy="163571"/>
          </a:xfrm>
          <a:prstGeom prst="rect">
            <a:avLst/>
          </a:prstGeom>
        </p:spPr>
        <p:txBody>
          <a:bodyPr lIns="0" tIns="0" rIns="0" bIns="0" rtlCol="0" anchor="t">
            <a:spAutoFit/>
          </a:bodyPr>
          <a:lstStyle/>
          <a:p>
            <a:pPr algn="ctr">
              <a:lnSpc>
                <a:spcPts val="1387"/>
              </a:lnSpc>
            </a:pPr>
            <a:r>
              <a:rPr lang="en-US" sz="991" spc="125">
                <a:solidFill>
                  <a:srgbClr val="FFFCF6"/>
                </a:solidFill>
                <a:latin typeface="Open Sans Bold"/>
              </a:rPr>
              <a:t>2ⁿᵈ Thursday AM</a:t>
            </a:r>
          </a:p>
        </p:txBody>
      </p:sp>
      <p:sp>
        <p:nvSpPr>
          <p:cNvPr id="11" name="TextBox 11">
            <a:extLst>
              <a:ext uri="{FF2B5EF4-FFF2-40B4-BE49-F238E27FC236}">
                <a16:creationId xmlns:a16="http://schemas.microsoft.com/office/drawing/2014/main" id="{3FF18305-F28A-C9DD-6C74-5F02A4B6CA68}"/>
              </a:ext>
            </a:extLst>
          </p:cNvPr>
          <p:cNvSpPr txBox="1"/>
          <p:nvPr/>
        </p:nvSpPr>
        <p:spPr>
          <a:xfrm>
            <a:off x="7132133" y="1310612"/>
            <a:ext cx="1827142" cy="233205"/>
          </a:xfrm>
          <a:prstGeom prst="rect">
            <a:avLst/>
          </a:prstGeom>
        </p:spPr>
        <p:txBody>
          <a:bodyPr lIns="0" tIns="0" rIns="0" bIns="0" rtlCol="0" anchor="t">
            <a:spAutoFit/>
          </a:bodyPr>
          <a:lstStyle/>
          <a:p>
            <a:pPr>
              <a:lnSpc>
                <a:spcPts val="1960"/>
              </a:lnSpc>
            </a:pPr>
            <a:r>
              <a:rPr lang="en-US" sz="1400">
                <a:solidFill>
                  <a:srgbClr val="171616"/>
                </a:solidFill>
                <a:latin typeface="Open Sans Bold"/>
              </a:rPr>
              <a:t>On the Road Events</a:t>
            </a:r>
          </a:p>
        </p:txBody>
      </p:sp>
      <p:sp>
        <p:nvSpPr>
          <p:cNvPr id="12" name="Freeform 12">
            <a:extLst>
              <a:ext uri="{FF2B5EF4-FFF2-40B4-BE49-F238E27FC236}">
                <a16:creationId xmlns:a16="http://schemas.microsoft.com/office/drawing/2014/main" id="{BDF90A18-4FB2-DDE3-CDA8-D72CBCE93393}"/>
              </a:ext>
            </a:extLst>
          </p:cNvPr>
          <p:cNvSpPr/>
          <p:nvPr/>
        </p:nvSpPr>
        <p:spPr>
          <a:xfrm>
            <a:off x="7132133" y="2467003"/>
            <a:ext cx="1562883" cy="409823"/>
          </a:xfrm>
          <a:custGeom>
            <a:avLst/>
            <a:gdLst/>
            <a:ahLst/>
            <a:cxnLst/>
            <a:rect l="l" t="t" r="r" b="b"/>
            <a:pathLst>
              <a:path w="2344324" h="614734">
                <a:moveTo>
                  <a:pt x="0" y="0"/>
                </a:moveTo>
                <a:lnTo>
                  <a:pt x="2344324" y="0"/>
                </a:lnTo>
                <a:lnTo>
                  <a:pt x="2344324" y="614734"/>
                </a:lnTo>
                <a:lnTo>
                  <a:pt x="0" y="614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a:extLst>
              <a:ext uri="{FF2B5EF4-FFF2-40B4-BE49-F238E27FC236}">
                <a16:creationId xmlns:a16="http://schemas.microsoft.com/office/drawing/2014/main" id="{7659CF9C-7A1A-F0AA-E8C2-6191877B6D18}"/>
              </a:ext>
            </a:extLst>
          </p:cNvPr>
          <p:cNvSpPr txBox="1"/>
          <p:nvPr/>
        </p:nvSpPr>
        <p:spPr>
          <a:xfrm>
            <a:off x="7132133" y="2569795"/>
            <a:ext cx="1562883" cy="163571"/>
          </a:xfrm>
          <a:prstGeom prst="rect">
            <a:avLst/>
          </a:prstGeom>
        </p:spPr>
        <p:txBody>
          <a:bodyPr lIns="0" tIns="0" rIns="0" bIns="0" rtlCol="0" anchor="t">
            <a:spAutoFit/>
          </a:bodyPr>
          <a:lstStyle/>
          <a:p>
            <a:pPr algn="ctr">
              <a:lnSpc>
                <a:spcPts val="1387"/>
              </a:lnSpc>
            </a:pPr>
            <a:r>
              <a:rPr lang="en-US" sz="991" spc="125">
                <a:solidFill>
                  <a:srgbClr val="FFFCF6"/>
                </a:solidFill>
                <a:latin typeface="Open Sans Bold"/>
              </a:rPr>
              <a:t>3ʳᵈ Thursday PM*</a:t>
            </a:r>
          </a:p>
        </p:txBody>
      </p:sp>
      <p:sp>
        <p:nvSpPr>
          <p:cNvPr id="14" name="TextBox 14">
            <a:extLst>
              <a:ext uri="{FF2B5EF4-FFF2-40B4-BE49-F238E27FC236}">
                <a16:creationId xmlns:a16="http://schemas.microsoft.com/office/drawing/2014/main" id="{E26066A7-5343-8EAE-644B-CD8C881895E5}"/>
              </a:ext>
            </a:extLst>
          </p:cNvPr>
          <p:cNvSpPr txBox="1"/>
          <p:nvPr/>
        </p:nvSpPr>
        <p:spPr>
          <a:xfrm>
            <a:off x="9458690" y="1310612"/>
            <a:ext cx="1827142" cy="233205"/>
          </a:xfrm>
          <a:prstGeom prst="rect">
            <a:avLst/>
          </a:prstGeom>
        </p:spPr>
        <p:txBody>
          <a:bodyPr lIns="0" tIns="0" rIns="0" bIns="0" rtlCol="0" anchor="t">
            <a:spAutoFit/>
          </a:bodyPr>
          <a:lstStyle/>
          <a:p>
            <a:pPr>
              <a:lnSpc>
                <a:spcPts val="1960"/>
              </a:lnSpc>
            </a:pPr>
            <a:r>
              <a:rPr lang="en-US" sz="1400">
                <a:solidFill>
                  <a:srgbClr val="171616"/>
                </a:solidFill>
                <a:latin typeface="Open Sans Bold"/>
              </a:rPr>
              <a:t>Boot Camps</a:t>
            </a:r>
          </a:p>
        </p:txBody>
      </p:sp>
      <p:sp>
        <p:nvSpPr>
          <p:cNvPr id="15" name="Freeform 15">
            <a:extLst>
              <a:ext uri="{FF2B5EF4-FFF2-40B4-BE49-F238E27FC236}">
                <a16:creationId xmlns:a16="http://schemas.microsoft.com/office/drawing/2014/main" id="{34D26C8A-F9D3-3EFA-E1C1-0336442254CE}"/>
              </a:ext>
            </a:extLst>
          </p:cNvPr>
          <p:cNvSpPr/>
          <p:nvPr/>
        </p:nvSpPr>
        <p:spPr>
          <a:xfrm>
            <a:off x="9458689" y="2467003"/>
            <a:ext cx="1562883" cy="409823"/>
          </a:xfrm>
          <a:custGeom>
            <a:avLst/>
            <a:gdLst/>
            <a:ahLst/>
            <a:cxnLst/>
            <a:rect l="l" t="t" r="r" b="b"/>
            <a:pathLst>
              <a:path w="2344324" h="614734">
                <a:moveTo>
                  <a:pt x="0" y="0"/>
                </a:moveTo>
                <a:lnTo>
                  <a:pt x="2344324" y="0"/>
                </a:lnTo>
                <a:lnTo>
                  <a:pt x="2344324" y="614734"/>
                </a:lnTo>
                <a:lnTo>
                  <a:pt x="0" y="614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a:extLst>
              <a:ext uri="{FF2B5EF4-FFF2-40B4-BE49-F238E27FC236}">
                <a16:creationId xmlns:a16="http://schemas.microsoft.com/office/drawing/2014/main" id="{13FEC404-6E22-8F66-546D-5F23B7EBFA91}"/>
              </a:ext>
            </a:extLst>
          </p:cNvPr>
          <p:cNvSpPr txBox="1"/>
          <p:nvPr/>
        </p:nvSpPr>
        <p:spPr>
          <a:xfrm>
            <a:off x="9458689" y="2569795"/>
            <a:ext cx="1562883" cy="163571"/>
          </a:xfrm>
          <a:prstGeom prst="rect">
            <a:avLst/>
          </a:prstGeom>
        </p:spPr>
        <p:txBody>
          <a:bodyPr lIns="0" tIns="0" rIns="0" bIns="0" rtlCol="0" anchor="t">
            <a:spAutoFit/>
          </a:bodyPr>
          <a:lstStyle/>
          <a:p>
            <a:pPr algn="ctr">
              <a:lnSpc>
                <a:spcPts val="1387"/>
              </a:lnSpc>
            </a:pPr>
            <a:r>
              <a:rPr lang="en-US" sz="991" spc="125">
                <a:solidFill>
                  <a:srgbClr val="FFFCF6"/>
                </a:solidFill>
                <a:latin typeface="Open Sans Bold"/>
              </a:rPr>
              <a:t>Spring and Fall</a:t>
            </a:r>
          </a:p>
        </p:txBody>
      </p:sp>
      <p:grpSp>
        <p:nvGrpSpPr>
          <p:cNvPr id="17" name="Group 17">
            <a:extLst>
              <a:ext uri="{FF2B5EF4-FFF2-40B4-BE49-F238E27FC236}">
                <a16:creationId xmlns:a16="http://schemas.microsoft.com/office/drawing/2014/main" id="{CED85749-8F11-2E2C-3857-BE96FC37523A}"/>
              </a:ext>
            </a:extLst>
          </p:cNvPr>
          <p:cNvGrpSpPr/>
          <p:nvPr/>
        </p:nvGrpSpPr>
        <p:grpSpPr>
          <a:xfrm>
            <a:off x="50800" y="50800"/>
            <a:ext cx="783467" cy="762292"/>
            <a:chOff x="0" y="0"/>
            <a:chExt cx="1566933" cy="1524584"/>
          </a:xfrm>
        </p:grpSpPr>
        <p:sp>
          <p:nvSpPr>
            <p:cNvPr id="18" name="Freeform 18">
              <a:extLst>
                <a:ext uri="{FF2B5EF4-FFF2-40B4-BE49-F238E27FC236}">
                  <a16:creationId xmlns:a16="http://schemas.microsoft.com/office/drawing/2014/main" id="{446625F4-394B-7186-6B40-7172B366D7D6}"/>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6"/>
              <a:stretch>
                <a:fillRect t="-29" b="-26"/>
              </a:stretch>
            </a:blipFill>
          </p:spPr>
        </p:sp>
      </p:grpSp>
      <p:sp>
        <p:nvSpPr>
          <p:cNvPr id="19" name="TextBox 19">
            <a:extLst>
              <a:ext uri="{FF2B5EF4-FFF2-40B4-BE49-F238E27FC236}">
                <a16:creationId xmlns:a16="http://schemas.microsoft.com/office/drawing/2014/main" id="{D40576E8-FBE3-C2E4-C6CD-4AA70DC83E6E}"/>
              </a:ext>
            </a:extLst>
          </p:cNvPr>
          <p:cNvSpPr txBox="1"/>
          <p:nvPr/>
        </p:nvSpPr>
        <p:spPr>
          <a:xfrm>
            <a:off x="7132133" y="1753308"/>
            <a:ext cx="1827142" cy="238720"/>
          </a:xfrm>
          <a:prstGeom prst="rect">
            <a:avLst/>
          </a:prstGeom>
        </p:spPr>
        <p:txBody>
          <a:bodyPr lIns="0" tIns="0" rIns="0" bIns="0" rtlCol="0" anchor="t">
            <a:spAutoFit/>
          </a:bodyPr>
          <a:lstStyle/>
          <a:p>
            <a:pPr>
              <a:lnSpc>
                <a:spcPts val="1960"/>
              </a:lnSpc>
            </a:pPr>
            <a:r>
              <a:rPr lang="en-US" sz="1400" dirty="0">
                <a:solidFill>
                  <a:srgbClr val="171616"/>
                </a:solidFill>
                <a:latin typeface="Open Sans"/>
              </a:rPr>
              <a:t>In-person 6-8 pm</a:t>
            </a:r>
          </a:p>
        </p:txBody>
      </p:sp>
      <p:sp>
        <p:nvSpPr>
          <p:cNvPr id="20" name="TextBox 20">
            <a:extLst>
              <a:ext uri="{FF2B5EF4-FFF2-40B4-BE49-F238E27FC236}">
                <a16:creationId xmlns:a16="http://schemas.microsoft.com/office/drawing/2014/main" id="{FFADAD63-FA44-8979-AF95-E10946A3A5A5}"/>
              </a:ext>
            </a:extLst>
          </p:cNvPr>
          <p:cNvSpPr txBox="1"/>
          <p:nvPr/>
        </p:nvSpPr>
        <p:spPr>
          <a:xfrm>
            <a:off x="9458689" y="1753308"/>
            <a:ext cx="1827142" cy="495200"/>
          </a:xfrm>
          <a:prstGeom prst="rect">
            <a:avLst/>
          </a:prstGeom>
        </p:spPr>
        <p:txBody>
          <a:bodyPr lIns="0" tIns="0" rIns="0" bIns="0" rtlCol="0" anchor="t">
            <a:spAutoFit/>
          </a:bodyPr>
          <a:lstStyle/>
          <a:p>
            <a:pPr>
              <a:lnSpc>
                <a:spcPts val="1960"/>
              </a:lnSpc>
            </a:pPr>
            <a:r>
              <a:rPr lang="en-US" sz="1400" dirty="0">
                <a:solidFill>
                  <a:srgbClr val="171616"/>
                </a:solidFill>
                <a:latin typeface="Open Sans"/>
              </a:rPr>
              <a:t>In-person, Spring &amp; Fall, TBA</a:t>
            </a:r>
          </a:p>
        </p:txBody>
      </p:sp>
    </p:spTree>
    <p:extLst>
      <p:ext uri="{BB962C8B-B14F-4D97-AF65-F5344CB8AC3E}">
        <p14:creationId xmlns:p14="http://schemas.microsoft.com/office/powerpoint/2010/main" val="2435983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EB86D-B60A-AC50-7A92-F368C0B727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6099D8-1989-E9B0-F343-3B1201F0FCA7}"/>
              </a:ext>
            </a:extLst>
          </p:cNvPr>
          <p:cNvSpPr/>
          <p:nvPr/>
        </p:nvSpPr>
        <p:spPr>
          <a:xfrm>
            <a:off x="685800" y="685800"/>
            <a:ext cx="10820403" cy="5486400"/>
          </a:xfrm>
          <a:custGeom>
            <a:avLst/>
            <a:gdLst/>
            <a:ahLst/>
            <a:cxnLst/>
            <a:rect l="l" t="t" r="r" b="b"/>
            <a:pathLst>
              <a:path w="16230604" h="8229600">
                <a:moveTo>
                  <a:pt x="0" y="0"/>
                </a:moveTo>
                <a:lnTo>
                  <a:pt x="16230604" y="0"/>
                </a:lnTo>
                <a:lnTo>
                  <a:pt x="16230604"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a:extLst>
              <a:ext uri="{FF2B5EF4-FFF2-40B4-BE49-F238E27FC236}">
                <a16:creationId xmlns:a16="http://schemas.microsoft.com/office/drawing/2014/main" id="{F56B6C7C-6590-C778-74D9-2582B05C2550}"/>
              </a:ext>
            </a:extLst>
          </p:cNvPr>
          <p:cNvSpPr txBox="1"/>
          <p:nvPr/>
        </p:nvSpPr>
        <p:spPr>
          <a:xfrm>
            <a:off x="10735652" y="456451"/>
            <a:ext cx="770549"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11</a:t>
            </a:r>
          </a:p>
          <a:p>
            <a:pPr algn="r">
              <a:lnSpc>
                <a:spcPts val="1492"/>
              </a:lnSpc>
            </a:pPr>
            <a:endParaRPr lang="en-US" sz="1066">
              <a:solidFill>
                <a:srgbClr val="171616"/>
              </a:solidFill>
              <a:latin typeface="Open Sans"/>
            </a:endParaRPr>
          </a:p>
        </p:txBody>
      </p:sp>
      <p:sp>
        <p:nvSpPr>
          <p:cNvPr id="4" name="TextBox 4">
            <a:extLst>
              <a:ext uri="{FF2B5EF4-FFF2-40B4-BE49-F238E27FC236}">
                <a16:creationId xmlns:a16="http://schemas.microsoft.com/office/drawing/2014/main" id="{DC0EBF8B-98F8-0490-C5AF-2BD5B2B60228}"/>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5" name="TextBox 5">
            <a:extLst>
              <a:ext uri="{FF2B5EF4-FFF2-40B4-BE49-F238E27FC236}">
                <a16:creationId xmlns:a16="http://schemas.microsoft.com/office/drawing/2014/main" id="{6921668B-C6B5-DE34-7E00-7C1486B69709}"/>
              </a:ext>
            </a:extLst>
          </p:cNvPr>
          <p:cNvSpPr txBox="1"/>
          <p:nvPr/>
        </p:nvSpPr>
        <p:spPr>
          <a:xfrm>
            <a:off x="1325032" y="2824009"/>
            <a:ext cx="9541937" cy="1235403"/>
          </a:xfrm>
          <a:prstGeom prst="rect">
            <a:avLst/>
          </a:prstGeom>
        </p:spPr>
        <p:txBody>
          <a:bodyPr lIns="0" tIns="0" rIns="0" bIns="0" rtlCol="0" anchor="t">
            <a:spAutoFit/>
          </a:bodyPr>
          <a:lstStyle/>
          <a:p>
            <a:pPr algn="ctr">
              <a:lnSpc>
                <a:spcPts val="4938"/>
              </a:lnSpc>
            </a:pPr>
            <a:r>
              <a:rPr lang="en-US" sz="3528">
                <a:solidFill>
                  <a:srgbClr val="171616"/>
                </a:solidFill>
                <a:latin typeface="Nunito"/>
              </a:rPr>
              <a:t>"You do not just wake up and become the butterfly - Growth is a process."</a:t>
            </a:r>
          </a:p>
        </p:txBody>
      </p:sp>
      <p:sp>
        <p:nvSpPr>
          <p:cNvPr id="6" name="TextBox 6">
            <a:extLst>
              <a:ext uri="{FF2B5EF4-FFF2-40B4-BE49-F238E27FC236}">
                <a16:creationId xmlns:a16="http://schemas.microsoft.com/office/drawing/2014/main" id="{4667FD0F-B747-4016-8622-BB6B0BB6948B}"/>
              </a:ext>
            </a:extLst>
          </p:cNvPr>
          <p:cNvSpPr txBox="1"/>
          <p:nvPr/>
        </p:nvSpPr>
        <p:spPr>
          <a:xfrm>
            <a:off x="4112297" y="4649031"/>
            <a:ext cx="3967407" cy="258276"/>
          </a:xfrm>
          <a:prstGeom prst="rect">
            <a:avLst/>
          </a:prstGeom>
        </p:spPr>
        <p:txBody>
          <a:bodyPr lIns="0" tIns="0" rIns="0" bIns="0" rtlCol="0" anchor="t">
            <a:spAutoFit/>
          </a:bodyPr>
          <a:lstStyle/>
          <a:p>
            <a:pPr algn="ctr">
              <a:lnSpc>
                <a:spcPts val="2239"/>
              </a:lnSpc>
            </a:pPr>
            <a:r>
              <a:rPr lang="en-US" sz="1599">
                <a:solidFill>
                  <a:srgbClr val="171616"/>
                </a:solidFill>
                <a:latin typeface="Open Sans Bold"/>
              </a:rPr>
              <a:t>- Rupi Kaur </a:t>
            </a:r>
          </a:p>
        </p:txBody>
      </p:sp>
      <p:sp>
        <p:nvSpPr>
          <p:cNvPr id="7" name="TextBox 7">
            <a:extLst>
              <a:ext uri="{FF2B5EF4-FFF2-40B4-BE49-F238E27FC236}">
                <a16:creationId xmlns:a16="http://schemas.microsoft.com/office/drawing/2014/main" id="{998B395F-3FBE-099C-0F9E-7B9A991102E5}"/>
              </a:ext>
            </a:extLst>
          </p:cNvPr>
          <p:cNvSpPr txBox="1"/>
          <p:nvPr/>
        </p:nvSpPr>
        <p:spPr>
          <a:xfrm>
            <a:off x="3684344" y="1792409"/>
            <a:ext cx="4823312" cy="562270"/>
          </a:xfrm>
          <a:prstGeom prst="rect">
            <a:avLst/>
          </a:prstGeom>
        </p:spPr>
        <p:txBody>
          <a:bodyPr lIns="0" tIns="0" rIns="0" bIns="0" rtlCol="0" anchor="t">
            <a:spAutoFit/>
          </a:bodyPr>
          <a:lstStyle/>
          <a:p>
            <a:pPr algn="ctr">
              <a:lnSpc>
                <a:spcPts val="4825"/>
              </a:lnSpc>
            </a:pPr>
            <a:r>
              <a:rPr lang="en-US" sz="3447">
                <a:solidFill>
                  <a:srgbClr val="171616"/>
                </a:solidFill>
                <a:latin typeface="Open Sans Bold"/>
              </a:rPr>
              <a:t>QUOTES</a:t>
            </a:r>
          </a:p>
        </p:txBody>
      </p:sp>
      <p:grpSp>
        <p:nvGrpSpPr>
          <p:cNvPr id="8" name="Group 8">
            <a:extLst>
              <a:ext uri="{FF2B5EF4-FFF2-40B4-BE49-F238E27FC236}">
                <a16:creationId xmlns:a16="http://schemas.microsoft.com/office/drawing/2014/main" id="{4E4C6E4A-637C-7B21-3CD8-9B16FD9FBCFE}"/>
              </a:ext>
            </a:extLst>
          </p:cNvPr>
          <p:cNvGrpSpPr/>
          <p:nvPr/>
        </p:nvGrpSpPr>
        <p:grpSpPr>
          <a:xfrm>
            <a:off x="50800" y="50800"/>
            <a:ext cx="783467" cy="762292"/>
            <a:chOff x="0" y="0"/>
            <a:chExt cx="1566933" cy="1524584"/>
          </a:xfrm>
        </p:grpSpPr>
        <p:sp>
          <p:nvSpPr>
            <p:cNvPr id="9" name="Freeform 9">
              <a:extLst>
                <a:ext uri="{FF2B5EF4-FFF2-40B4-BE49-F238E27FC236}">
                  <a16:creationId xmlns:a16="http://schemas.microsoft.com/office/drawing/2014/main" id="{0FB1DFCA-958F-6CEA-8A68-EEFD02620509}"/>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4"/>
              <a:stretch>
                <a:fillRect t="-29" b="-26"/>
              </a:stretch>
            </a:blipFill>
          </p:spPr>
        </p:sp>
      </p:grpSp>
    </p:spTree>
    <p:extLst>
      <p:ext uri="{BB962C8B-B14F-4D97-AF65-F5344CB8AC3E}">
        <p14:creationId xmlns:p14="http://schemas.microsoft.com/office/powerpoint/2010/main" val="1000354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8F11-0008-DC61-AA54-79473EEE66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A9C528-DECD-BFA0-E06A-098BF90336DE}"/>
              </a:ext>
            </a:extLst>
          </p:cNvPr>
          <p:cNvSpPr/>
          <p:nvPr/>
        </p:nvSpPr>
        <p:spPr>
          <a:xfrm>
            <a:off x="8760817" y="0"/>
            <a:ext cx="3431183" cy="6858000"/>
          </a:xfrm>
          <a:custGeom>
            <a:avLst/>
            <a:gdLst/>
            <a:ahLst/>
            <a:cxnLst/>
            <a:rect l="l" t="t" r="r" b="b"/>
            <a:pathLst>
              <a:path w="5146774" h="10287000">
                <a:moveTo>
                  <a:pt x="0" y="0"/>
                </a:moveTo>
                <a:lnTo>
                  <a:pt x="5146774" y="0"/>
                </a:lnTo>
                <a:lnTo>
                  <a:pt x="5146774" y="10287000"/>
                </a:lnTo>
                <a:lnTo>
                  <a:pt x="0" y="10287000"/>
                </a:lnTo>
                <a:lnTo>
                  <a:pt x="0" y="0"/>
                </a:lnTo>
                <a:close/>
              </a:path>
            </a:pathLst>
          </a:custGeom>
          <a:blipFill>
            <a:blip r:embed="rId2"/>
            <a:stretch>
              <a:fillRect l="-31985" r="-1297"/>
            </a:stretch>
          </a:blipFill>
        </p:spPr>
      </p:sp>
      <p:sp>
        <p:nvSpPr>
          <p:cNvPr id="3" name="TextBox 3">
            <a:extLst>
              <a:ext uri="{FF2B5EF4-FFF2-40B4-BE49-F238E27FC236}">
                <a16:creationId xmlns:a16="http://schemas.microsoft.com/office/drawing/2014/main" id="{A7E46465-BE4F-A7BE-60E9-6AEA9FC44986}"/>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0270CE8C-DFC7-F60A-4FD0-8429985CF9CB}"/>
              </a:ext>
            </a:extLst>
          </p:cNvPr>
          <p:cNvSpPr/>
          <p:nvPr/>
        </p:nvSpPr>
        <p:spPr>
          <a:xfrm>
            <a:off x="685800" y="685800"/>
            <a:ext cx="3155197" cy="2907277"/>
          </a:xfrm>
          <a:custGeom>
            <a:avLst/>
            <a:gdLst/>
            <a:ahLst/>
            <a:cxnLst/>
            <a:rect l="l" t="t" r="r" b="b"/>
            <a:pathLst>
              <a:path w="4732796" h="4360916">
                <a:moveTo>
                  <a:pt x="0" y="0"/>
                </a:moveTo>
                <a:lnTo>
                  <a:pt x="4732796" y="0"/>
                </a:lnTo>
                <a:lnTo>
                  <a:pt x="4732796" y="4360916"/>
                </a:lnTo>
                <a:lnTo>
                  <a:pt x="0" y="4360916"/>
                </a:lnTo>
                <a:lnTo>
                  <a:pt x="0" y="0"/>
                </a:lnTo>
                <a:close/>
              </a:path>
            </a:pathLst>
          </a:custGeom>
          <a:blipFill>
            <a:blip r:embed="rId3"/>
            <a:stretch>
              <a:fillRect t="-50207" b="-133"/>
            </a:stretch>
          </a:blipFill>
        </p:spPr>
      </p:sp>
      <p:sp>
        <p:nvSpPr>
          <p:cNvPr id="5" name="TextBox 5">
            <a:extLst>
              <a:ext uri="{FF2B5EF4-FFF2-40B4-BE49-F238E27FC236}">
                <a16:creationId xmlns:a16="http://schemas.microsoft.com/office/drawing/2014/main" id="{895810B5-1C3B-B357-F535-0967FFC4B25B}"/>
              </a:ext>
            </a:extLst>
          </p:cNvPr>
          <p:cNvSpPr txBox="1"/>
          <p:nvPr/>
        </p:nvSpPr>
        <p:spPr>
          <a:xfrm>
            <a:off x="4810237" y="2145278"/>
            <a:ext cx="3266983" cy="2492990"/>
          </a:xfrm>
          <a:prstGeom prst="rect">
            <a:avLst/>
          </a:prstGeom>
        </p:spPr>
        <p:txBody>
          <a:bodyPr lIns="0" tIns="0" rIns="0" bIns="0" rtlCol="0" anchor="t">
            <a:spAutoFit/>
          </a:bodyPr>
          <a:lstStyle/>
          <a:p>
            <a:pPr>
              <a:lnSpc>
                <a:spcPts val="5599"/>
              </a:lnSpc>
            </a:pPr>
            <a:r>
              <a:rPr lang="en-US" sz="4000" dirty="0">
                <a:solidFill>
                  <a:srgbClr val="171616"/>
                </a:solidFill>
                <a:latin typeface="Nunito"/>
              </a:rPr>
              <a:t>Get Involved</a:t>
            </a:r>
          </a:p>
          <a:p>
            <a:pPr>
              <a:lnSpc>
                <a:spcPts val="2987"/>
              </a:lnSpc>
            </a:pPr>
            <a:r>
              <a:rPr lang="en-US" sz="2133" dirty="0">
                <a:solidFill>
                  <a:srgbClr val="171616"/>
                </a:solidFill>
                <a:latin typeface="Nunito"/>
              </a:rPr>
              <a:t>A lot or a little. Lead or join a team or help out at events.</a:t>
            </a:r>
          </a:p>
          <a:p>
            <a:pPr>
              <a:lnSpc>
                <a:spcPts val="5599"/>
              </a:lnSpc>
            </a:pPr>
            <a:endParaRPr lang="en-US" sz="2133" dirty="0">
              <a:solidFill>
                <a:srgbClr val="171616"/>
              </a:solidFill>
              <a:latin typeface="Nunito"/>
            </a:endParaRPr>
          </a:p>
        </p:txBody>
      </p:sp>
      <p:sp>
        <p:nvSpPr>
          <p:cNvPr id="6" name="TextBox 6">
            <a:extLst>
              <a:ext uri="{FF2B5EF4-FFF2-40B4-BE49-F238E27FC236}">
                <a16:creationId xmlns:a16="http://schemas.microsoft.com/office/drawing/2014/main" id="{48E6042B-7272-8050-B518-DB951689D7BC}"/>
              </a:ext>
            </a:extLst>
          </p:cNvPr>
          <p:cNvSpPr txBox="1"/>
          <p:nvPr/>
        </p:nvSpPr>
        <p:spPr>
          <a:xfrm>
            <a:off x="2751224" y="4638268"/>
            <a:ext cx="5162711" cy="1038746"/>
          </a:xfrm>
          <a:prstGeom prst="rect">
            <a:avLst/>
          </a:prstGeom>
        </p:spPr>
        <p:txBody>
          <a:bodyPr lIns="0" tIns="0" rIns="0" bIns="0" rtlCol="0" anchor="t">
            <a:spAutoFit/>
          </a:bodyPr>
          <a:lstStyle/>
          <a:p>
            <a:pPr marL="257400" lvl="1" indent="-128700">
              <a:lnSpc>
                <a:spcPts val="2739"/>
              </a:lnSpc>
              <a:buFont typeface="Arial"/>
              <a:buChar char="•"/>
            </a:pPr>
            <a:r>
              <a:rPr lang="en-US" sz="2800" spc="19">
                <a:solidFill>
                  <a:srgbClr val="000000"/>
                </a:solidFill>
                <a:latin typeface="Manjari"/>
              </a:rPr>
              <a:t>Events</a:t>
            </a:r>
          </a:p>
          <a:p>
            <a:pPr marL="257400" lvl="1" indent="-128700">
              <a:lnSpc>
                <a:spcPts val="2739"/>
              </a:lnSpc>
              <a:buFont typeface="Arial"/>
              <a:buChar char="•"/>
            </a:pPr>
            <a:r>
              <a:rPr lang="en-US" sz="2800" spc="19">
                <a:solidFill>
                  <a:srgbClr val="000000"/>
                </a:solidFill>
                <a:latin typeface="Manjari"/>
              </a:rPr>
              <a:t>Public Relations</a:t>
            </a:r>
          </a:p>
          <a:p>
            <a:pPr marL="257400" lvl="1" indent="-128700">
              <a:lnSpc>
                <a:spcPts val="2739"/>
              </a:lnSpc>
              <a:buFont typeface="Arial"/>
              <a:buChar char="•"/>
            </a:pPr>
            <a:r>
              <a:rPr lang="en-US" sz="2800" spc="19">
                <a:solidFill>
                  <a:srgbClr val="000000"/>
                </a:solidFill>
                <a:latin typeface="Manjari"/>
              </a:rPr>
              <a:t>Member outreach</a:t>
            </a:r>
          </a:p>
        </p:txBody>
      </p:sp>
      <p:sp>
        <p:nvSpPr>
          <p:cNvPr id="7" name="TextBox 7">
            <a:extLst>
              <a:ext uri="{FF2B5EF4-FFF2-40B4-BE49-F238E27FC236}">
                <a16:creationId xmlns:a16="http://schemas.microsoft.com/office/drawing/2014/main" id="{AB1C3591-C365-E9AD-B5DD-D4107EFFEAB4}"/>
              </a:ext>
            </a:extLst>
          </p:cNvPr>
          <p:cNvSpPr txBox="1"/>
          <p:nvPr/>
        </p:nvSpPr>
        <p:spPr>
          <a:xfrm>
            <a:off x="1066801" y="4373901"/>
            <a:ext cx="1577059" cy="585288"/>
          </a:xfrm>
          <a:prstGeom prst="rect">
            <a:avLst/>
          </a:prstGeom>
        </p:spPr>
        <p:txBody>
          <a:bodyPr lIns="0" tIns="0" rIns="0" bIns="0" rtlCol="0" anchor="t">
            <a:spAutoFit/>
          </a:bodyPr>
          <a:lstStyle/>
          <a:p>
            <a:pPr>
              <a:lnSpc>
                <a:spcPts val="5008"/>
              </a:lnSpc>
            </a:pPr>
            <a:r>
              <a:rPr lang="en-US" sz="3577">
                <a:solidFill>
                  <a:srgbClr val="171616"/>
                </a:solidFill>
                <a:latin typeface="Manjari Bold"/>
              </a:rPr>
              <a:t>Teams</a:t>
            </a:r>
          </a:p>
        </p:txBody>
      </p:sp>
      <p:grpSp>
        <p:nvGrpSpPr>
          <p:cNvPr id="8" name="Group 8">
            <a:extLst>
              <a:ext uri="{FF2B5EF4-FFF2-40B4-BE49-F238E27FC236}">
                <a16:creationId xmlns:a16="http://schemas.microsoft.com/office/drawing/2014/main" id="{0414E716-DDEF-522A-E22B-142499F84746}"/>
              </a:ext>
            </a:extLst>
          </p:cNvPr>
          <p:cNvGrpSpPr/>
          <p:nvPr/>
        </p:nvGrpSpPr>
        <p:grpSpPr>
          <a:xfrm>
            <a:off x="50800" y="50800"/>
            <a:ext cx="783467" cy="762292"/>
            <a:chOff x="0" y="0"/>
            <a:chExt cx="1566933" cy="1524584"/>
          </a:xfrm>
        </p:grpSpPr>
        <p:sp>
          <p:nvSpPr>
            <p:cNvPr id="9" name="Freeform 9">
              <a:extLst>
                <a:ext uri="{FF2B5EF4-FFF2-40B4-BE49-F238E27FC236}">
                  <a16:creationId xmlns:a16="http://schemas.microsoft.com/office/drawing/2014/main" id="{2EB7CDD0-A93F-4135-B57E-D1C3A6B79E1F}"/>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4"/>
              <a:stretch>
                <a:fillRect t="-29" b="-26"/>
              </a:stretch>
            </a:blipFill>
          </p:spPr>
        </p:sp>
      </p:grpSp>
    </p:spTree>
    <p:extLst>
      <p:ext uri="{BB962C8B-B14F-4D97-AF65-F5344CB8AC3E}">
        <p14:creationId xmlns:p14="http://schemas.microsoft.com/office/powerpoint/2010/main" val="246442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948F2-41ED-02C5-9371-082058A8FCF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FEE5286-D72F-A3B7-4BFF-A65966EB2A1C}"/>
              </a:ext>
            </a:extLst>
          </p:cNvPr>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13</a:t>
            </a:r>
          </a:p>
        </p:txBody>
      </p:sp>
      <p:sp>
        <p:nvSpPr>
          <p:cNvPr id="3" name="TextBox 3">
            <a:extLst>
              <a:ext uri="{FF2B5EF4-FFF2-40B4-BE49-F238E27FC236}">
                <a16:creationId xmlns:a16="http://schemas.microsoft.com/office/drawing/2014/main" id="{60C53D69-E3B0-9E89-A9F3-82377412D867}"/>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AB61F32F-D934-54F1-9A37-611400529673}"/>
              </a:ext>
            </a:extLst>
          </p:cNvPr>
          <p:cNvSpPr/>
          <p:nvPr/>
        </p:nvSpPr>
        <p:spPr>
          <a:xfrm>
            <a:off x="1100595" y="685801"/>
            <a:ext cx="2102637" cy="2307895"/>
          </a:xfrm>
          <a:custGeom>
            <a:avLst/>
            <a:gdLst/>
            <a:ahLst/>
            <a:cxnLst/>
            <a:rect l="l" t="t" r="r" b="b"/>
            <a:pathLst>
              <a:path w="3153956" h="3461843">
                <a:moveTo>
                  <a:pt x="0" y="0"/>
                </a:moveTo>
                <a:lnTo>
                  <a:pt x="3153956" y="0"/>
                </a:lnTo>
                <a:lnTo>
                  <a:pt x="3153956" y="3461843"/>
                </a:lnTo>
                <a:lnTo>
                  <a:pt x="0" y="3461843"/>
                </a:lnTo>
                <a:lnTo>
                  <a:pt x="0" y="0"/>
                </a:lnTo>
                <a:close/>
              </a:path>
            </a:pathLst>
          </a:custGeom>
          <a:blipFill>
            <a:blip r:embed="rId2"/>
            <a:stretch>
              <a:fillRect t="-28806" b="-7852"/>
            </a:stretch>
          </a:blipFill>
        </p:spPr>
      </p:sp>
      <p:sp>
        <p:nvSpPr>
          <p:cNvPr id="5" name="Freeform 5">
            <a:extLst>
              <a:ext uri="{FF2B5EF4-FFF2-40B4-BE49-F238E27FC236}">
                <a16:creationId xmlns:a16="http://schemas.microsoft.com/office/drawing/2014/main" id="{1E4F6A1C-2957-E0D1-5518-6E936CD8199A}"/>
              </a:ext>
            </a:extLst>
          </p:cNvPr>
          <p:cNvSpPr/>
          <p:nvPr/>
        </p:nvSpPr>
        <p:spPr>
          <a:xfrm>
            <a:off x="1974955" y="3230730"/>
            <a:ext cx="3431183" cy="2941470"/>
          </a:xfrm>
          <a:custGeom>
            <a:avLst/>
            <a:gdLst/>
            <a:ahLst/>
            <a:cxnLst/>
            <a:rect l="l" t="t" r="r" b="b"/>
            <a:pathLst>
              <a:path w="5146774" h="4412205">
                <a:moveTo>
                  <a:pt x="0" y="0"/>
                </a:moveTo>
                <a:lnTo>
                  <a:pt x="5146774" y="0"/>
                </a:lnTo>
                <a:lnTo>
                  <a:pt x="5146774" y="4412205"/>
                </a:lnTo>
                <a:lnTo>
                  <a:pt x="0" y="4412205"/>
                </a:lnTo>
                <a:lnTo>
                  <a:pt x="0" y="0"/>
                </a:lnTo>
                <a:close/>
              </a:path>
            </a:pathLst>
          </a:custGeom>
          <a:blipFill>
            <a:blip r:embed="rId3"/>
            <a:stretch>
              <a:fillRect t="-37538" r="-34" b="-37538"/>
            </a:stretch>
          </a:blipFill>
        </p:spPr>
      </p:sp>
      <p:sp>
        <p:nvSpPr>
          <p:cNvPr id="6" name="Freeform 6">
            <a:extLst>
              <a:ext uri="{FF2B5EF4-FFF2-40B4-BE49-F238E27FC236}">
                <a16:creationId xmlns:a16="http://schemas.microsoft.com/office/drawing/2014/main" id="{EB21173E-BCE2-E61E-B7DA-3DBC59CC07D8}"/>
              </a:ext>
            </a:extLst>
          </p:cNvPr>
          <p:cNvSpPr/>
          <p:nvPr/>
        </p:nvSpPr>
        <p:spPr>
          <a:xfrm>
            <a:off x="3464788" y="1063361"/>
            <a:ext cx="3046007" cy="1930335"/>
          </a:xfrm>
          <a:custGeom>
            <a:avLst/>
            <a:gdLst/>
            <a:ahLst/>
            <a:cxnLst/>
            <a:rect l="l" t="t" r="r" b="b"/>
            <a:pathLst>
              <a:path w="4569010" h="2895503">
                <a:moveTo>
                  <a:pt x="0" y="0"/>
                </a:moveTo>
                <a:lnTo>
                  <a:pt x="4569010" y="0"/>
                </a:lnTo>
                <a:lnTo>
                  <a:pt x="4569010" y="2895503"/>
                </a:lnTo>
                <a:lnTo>
                  <a:pt x="0" y="2895503"/>
                </a:lnTo>
                <a:lnTo>
                  <a:pt x="0" y="0"/>
                </a:lnTo>
                <a:close/>
              </a:path>
            </a:pathLst>
          </a:custGeom>
          <a:blipFill>
            <a:blip r:embed="rId4"/>
            <a:stretch>
              <a:fillRect t="-2566" b="-2631"/>
            </a:stretch>
          </a:blipFill>
        </p:spPr>
      </p:sp>
      <p:sp>
        <p:nvSpPr>
          <p:cNvPr id="7" name="TextBox 7">
            <a:extLst>
              <a:ext uri="{FF2B5EF4-FFF2-40B4-BE49-F238E27FC236}">
                <a16:creationId xmlns:a16="http://schemas.microsoft.com/office/drawing/2014/main" id="{669CECE6-C0CD-DEA8-95E4-2100D2B97349}"/>
              </a:ext>
            </a:extLst>
          </p:cNvPr>
          <p:cNvSpPr txBox="1"/>
          <p:nvPr/>
        </p:nvSpPr>
        <p:spPr>
          <a:xfrm>
            <a:off x="6771145" y="1607444"/>
            <a:ext cx="4941851" cy="2128788"/>
          </a:xfrm>
          <a:prstGeom prst="rect">
            <a:avLst/>
          </a:prstGeom>
        </p:spPr>
        <p:txBody>
          <a:bodyPr lIns="0" tIns="0" rIns="0" bIns="0" rtlCol="0" anchor="t">
            <a:spAutoFit/>
          </a:bodyPr>
          <a:lstStyle/>
          <a:p>
            <a:pPr>
              <a:lnSpc>
                <a:spcPts val="5599"/>
              </a:lnSpc>
            </a:pPr>
            <a:r>
              <a:rPr lang="en-US" sz="3999">
                <a:solidFill>
                  <a:srgbClr val="171616"/>
                </a:solidFill>
                <a:latin typeface="Nunito"/>
              </a:rPr>
              <a:t>Upcoming Events – Have you registered online yet?</a:t>
            </a:r>
          </a:p>
        </p:txBody>
      </p:sp>
      <p:sp>
        <p:nvSpPr>
          <p:cNvPr id="8" name="TextBox 8">
            <a:extLst>
              <a:ext uri="{FF2B5EF4-FFF2-40B4-BE49-F238E27FC236}">
                <a16:creationId xmlns:a16="http://schemas.microsoft.com/office/drawing/2014/main" id="{8907CEA5-B51B-2FAF-70C2-380317128CE2}"/>
              </a:ext>
            </a:extLst>
          </p:cNvPr>
          <p:cNvSpPr txBox="1"/>
          <p:nvPr/>
        </p:nvSpPr>
        <p:spPr>
          <a:xfrm>
            <a:off x="5720460" y="4406410"/>
            <a:ext cx="2726483" cy="1218282"/>
          </a:xfrm>
          <a:prstGeom prst="rect">
            <a:avLst/>
          </a:prstGeom>
        </p:spPr>
        <p:txBody>
          <a:bodyPr lIns="0" tIns="0" rIns="0" bIns="0" rtlCol="0" anchor="t">
            <a:spAutoFit/>
          </a:bodyPr>
          <a:lstStyle/>
          <a:p>
            <a:pPr>
              <a:lnSpc>
                <a:spcPts val="1960"/>
              </a:lnSpc>
            </a:pPr>
            <a:r>
              <a:rPr lang="en-US" sz="1400">
                <a:solidFill>
                  <a:srgbClr val="171616"/>
                </a:solidFill>
                <a:latin typeface="Open Sans"/>
              </a:rPr>
              <a:t>Feb 15, 2024 6- 8:00 PM MexiRico Restaurant</a:t>
            </a:r>
          </a:p>
          <a:p>
            <a:pPr>
              <a:lnSpc>
                <a:spcPts val="1960"/>
              </a:lnSpc>
            </a:pPr>
            <a:r>
              <a:rPr lang="en-US" sz="1400">
                <a:solidFill>
                  <a:srgbClr val="171616"/>
                </a:solidFill>
                <a:latin typeface="Open Sans"/>
              </a:rPr>
              <a:t>Springfield, 1021 Main St, SPFLD MA 01103</a:t>
            </a:r>
          </a:p>
          <a:p>
            <a:pPr>
              <a:lnSpc>
                <a:spcPts val="1492"/>
              </a:lnSpc>
            </a:pPr>
            <a:endParaRPr lang="en-US" sz="1400">
              <a:solidFill>
                <a:srgbClr val="171616"/>
              </a:solidFill>
              <a:latin typeface="Open Sans"/>
            </a:endParaRPr>
          </a:p>
        </p:txBody>
      </p:sp>
      <p:sp>
        <p:nvSpPr>
          <p:cNvPr id="9" name="TextBox 9">
            <a:extLst>
              <a:ext uri="{FF2B5EF4-FFF2-40B4-BE49-F238E27FC236}">
                <a16:creationId xmlns:a16="http://schemas.microsoft.com/office/drawing/2014/main" id="{8B52606C-9DE8-0345-3272-C688026632F0}"/>
              </a:ext>
            </a:extLst>
          </p:cNvPr>
          <p:cNvSpPr txBox="1"/>
          <p:nvPr/>
        </p:nvSpPr>
        <p:spPr>
          <a:xfrm>
            <a:off x="5720460" y="3996240"/>
            <a:ext cx="2567847" cy="258276"/>
          </a:xfrm>
          <a:prstGeom prst="rect">
            <a:avLst/>
          </a:prstGeom>
        </p:spPr>
        <p:txBody>
          <a:bodyPr lIns="0" tIns="0" rIns="0" bIns="0" rtlCol="0" anchor="t">
            <a:spAutoFit/>
          </a:bodyPr>
          <a:lstStyle/>
          <a:p>
            <a:pPr>
              <a:lnSpc>
                <a:spcPts val="2240"/>
              </a:lnSpc>
            </a:pPr>
            <a:r>
              <a:rPr lang="en-US" sz="1600">
                <a:solidFill>
                  <a:srgbClr val="171616"/>
                </a:solidFill>
                <a:latin typeface="Open Sans Bold"/>
              </a:rPr>
              <a:t>WBOA On the Road</a:t>
            </a:r>
          </a:p>
        </p:txBody>
      </p:sp>
      <p:sp>
        <p:nvSpPr>
          <p:cNvPr id="10" name="TextBox 10">
            <a:extLst>
              <a:ext uri="{FF2B5EF4-FFF2-40B4-BE49-F238E27FC236}">
                <a16:creationId xmlns:a16="http://schemas.microsoft.com/office/drawing/2014/main" id="{DC55EA01-D536-F8C0-8A2A-9BE231D21017}"/>
              </a:ext>
            </a:extLst>
          </p:cNvPr>
          <p:cNvSpPr txBox="1"/>
          <p:nvPr/>
        </p:nvSpPr>
        <p:spPr>
          <a:xfrm>
            <a:off x="8761265" y="4406410"/>
            <a:ext cx="2951731" cy="495200"/>
          </a:xfrm>
          <a:prstGeom prst="rect">
            <a:avLst/>
          </a:prstGeom>
        </p:spPr>
        <p:txBody>
          <a:bodyPr lIns="0" tIns="0" rIns="0" bIns="0" rtlCol="0" anchor="t">
            <a:spAutoFit/>
          </a:bodyPr>
          <a:lstStyle/>
          <a:p>
            <a:pPr>
              <a:lnSpc>
                <a:spcPts val="1960"/>
              </a:lnSpc>
            </a:pPr>
            <a:r>
              <a:rPr lang="en-US" sz="1400">
                <a:solidFill>
                  <a:srgbClr val="171616"/>
                </a:solidFill>
                <a:latin typeface="Open Sans"/>
              </a:rPr>
              <a:t>March 14, 2024, 7:30 - 9:00 AM</a:t>
            </a:r>
          </a:p>
          <a:p>
            <a:pPr>
              <a:lnSpc>
                <a:spcPts val="1960"/>
              </a:lnSpc>
            </a:pPr>
            <a:r>
              <a:rPr lang="en-US" sz="1400">
                <a:solidFill>
                  <a:srgbClr val="171616"/>
                </a:solidFill>
                <a:latin typeface="Open Sans"/>
              </a:rPr>
              <a:t>Zoom</a:t>
            </a:r>
          </a:p>
        </p:txBody>
      </p:sp>
      <p:sp>
        <p:nvSpPr>
          <p:cNvPr id="11" name="TextBox 11">
            <a:extLst>
              <a:ext uri="{FF2B5EF4-FFF2-40B4-BE49-F238E27FC236}">
                <a16:creationId xmlns:a16="http://schemas.microsoft.com/office/drawing/2014/main" id="{7BD6CF25-6B5E-2343-3212-43AD6B9B5701}"/>
              </a:ext>
            </a:extLst>
          </p:cNvPr>
          <p:cNvSpPr txBox="1"/>
          <p:nvPr/>
        </p:nvSpPr>
        <p:spPr>
          <a:xfrm>
            <a:off x="8761265" y="3996240"/>
            <a:ext cx="3224019" cy="258276"/>
          </a:xfrm>
          <a:prstGeom prst="rect">
            <a:avLst/>
          </a:prstGeom>
        </p:spPr>
        <p:txBody>
          <a:bodyPr lIns="0" tIns="0" rIns="0" bIns="0" rtlCol="0" anchor="t">
            <a:spAutoFit/>
          </a:bodyPr>
          <a:lstStyle/>
          <a:p>
            <a:pPr>
              <a:lnSpc>
                <a:spcPts val="2240"/>
              </a:lnSpc>
            </a:pPr>
            <a:r>
              <a:rPr lang="en-US" sz="1600">
                <a:solidFill>
                  <a:srgbClr val="171616"/>
                </a:solidFill>
                <a:latin typeface="Open Sans Bold"/>
              </a:rPr>
              <a:t>Good Morning WBOA on Zoom</a:t>
            </a:r>
          </a:p>
        </p:txBody>
      </p:sp>
      <p:grpSp>
        <p:nvGrpSpPr>
          <p:cNvPr id="12" name="Group 12">
            <a:extLst>
              <a:ext uri="{FF2B5EF4-FFF2-40B4-BE49-F238E27FC236}">
                <a16:creationId xmlns:a16="http://schemas.microsoft.com/office/drawing/2014/main" id="{02FCD271-0610-F1CE-12BE-E3DF192DA4D6}"/>
              </a:ext>
            </a:extLst>
          </p:cNvPr>
          <p:cNvGrpSpPr/>
          <p:nvPr/>
        </p:nvGrpSpPr>
        <p:grpSpPr>
          <a:xfrm>
            <a:off x="50800" y="50800"/>
            <a:ext cx="783467" cy="762292"/>
            <a:chOff x="0" y="0"/>
            <a:chExt cx="1566933" cy="1524584"/>
          </a:xfrm>
        </p:grpSpPr>
        <p:sp>
          <p:nvSpPr>
            <p:cNvPr id="13" name="Freeform 13">
              <a:extLst>
                <a:ext uri="{FF2B5EF4-FFF2-40B4-BE49-F238E27FC236}">
                  <a16:creationId xmlns:a16="http://schemas.microsoft.com/office/drawing/2014/main" id="{2E584BCC-18E3-CFA2-E578-9A66BB056AD9}"/>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
        <p:nvSpPr>
          <p:cNvPr id="14" name="Freeform 14">
            <a:extLst>
              <a:ext uri="{FF2B5EF4-FFF2-40B4-BE49-F238E27FC236}">
                <a16:creationId xmlns:a16="http://schemas.microsoft.com/office/drawing/2014/main" id="{D1E9FC89-2E62-7D19-99C5-E84170518EE9}"/>
              </a:ext>
            </a:extLst>
          </p:cNvPr>
          <p:cNvSpPr/>
          <p:nvPr/>
        </p:nvSpPr>
        <p:spPr>
          <a:xfrm>
            <a:off x="5720461" y="5499025"/>
            <a:ext cx="2066687" cy="541931"/>
          </a:xfrm>
          <a:custGeom>
            <a:avLst/>
            <a:gdLst/>
            <a:ahLst/>
            <a:cxnLst/>
            <a:rect l="l" t="t" r="r" b="b"/>
            <a:pathLst>
              <a:path w="3100031" h="812897">
                <a:moveTo>
                  <a:pt x="0" y="0"/>
                </a:moveTo>
                <a:lnTo>
                  <a:pt x="3100031" y="0"/>
                </a:lnTo>
                <a:lnTo>
                  <a:pt x="3100031" y="812897"/>
                </a:lnTo>
                <a:lnTo>
                  <a:pt x="0" y="812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a:extLst>
              <a:ext uri="{FF2B5EF4-FFF2-40B4-BE49-F238E27FC236}">
                <a16:creationId xmlns:a16="http://schemas.microsoft.com/office/drawing/2014/main" id="{D656A971-BFFC-D2CA-8605-DCC283712F77}"/>
              </a:ext>
            </a:extLst>
          </p:cNvPr>
          <p:cNvSpPr txBox="1"/>
          <p:nvPr/>
        </p:nvSpPr>
        <p:spPr>
          <a:xfrm>
            <a:off x="5796870" y="5505374"/>
            <a:ext cx="1926568" cy="489686"/>
          </a:xfrm>
          <a:prstGeom prst="rect">
            <a:avLst/>
          </a:prstGeom>
        </p:spPr>
        <p:txBody>
          <a:bodyPr lIns="0" tIns="0" rIns="0" bIns="0" rtlCol="0" anchor="t">
            <a:spAutoFit/>
          </a:bodyPr>
          <a:lstStyle/>
          <a:p>
            <a:pPr algn="ctr">
              <a:lnSpc>
                <a:spcPts val="1959"/>
              </a:lnSpc>
            </a:pPr>
            <a:r>
              <a:rPr lang="en-US" sz="1400" spc="176">
                <a:solidFill>
                  <a:srgbClr val="FFFCF6"/>
                </a:solidFill>
                <a:latin typeface="Open Sans Bold"/>
              </a:rPr>
              <a:t>Register @ whoa.org</a:t>
            </a:r>
          </a:p>
        </p:txBody>
      </p:sp>
      <p:sp>
        <p:nvSpPr>
          <p:cNvPr id="16" name="Freeform 16">
            <a:extLst>
              <a:ext uri="{FF2B5EF4-FFF2-40B4-BE49-F238E27FC236}">
                <a16:creationId xmlns:a16="http://schemas.microsoft.com/office/drawing/2014/main" id="{70BBAD56-8D10-3002-1D04-357BC7E3FE6C}"/>
              </a:ext>
            </a:extLst>
          </p:cNvPr>
          <p:cNvSpPr/>
          <p:nvPr/>
        </p:nvSpPr>
        <p:spPr>
          <a:xfrm>
            <a:off x="8758093" y="5489686"/>
            <a:ext cx="2066687" cy="541931"/>
          </a:xfrm>
          <a:custGeom>
            <a:avLst/>
            <a:gdLst/>
            <a:ahLst/>
            <a:cxnLst/>
            <a:rect l="l" t="t" r="r" b="b"/>
            <a:pathLst>
              <a:path w="3100031" h="812897">
                <a:moveTo>
                  <a:pt x="0" y="0"/>
                </a:moveTo>
                <a:lnTo>
                  <a:pt x="3100031" y="0"/>
                </a:lnTo>
                <a:lnTo>
                  <a:pt x="3100031" y="812897"/>
                </a:lnTo>
                <a:lnTo>
                  <a:pt x="0" y="812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AF9563C5-35A4-4076-1CA1-7879C9EFE3C4}"/>
              </a:ext>
            </a:extLst>
          </p:cNvPr>
          <p:cNvSpPr txBox="1"/>
          <p:nvPr/>
        </p:nvSpPr>
        <p:spPr>
          <a:xfrm>
            <a:off x="8834502" y="5496036"/>
            <a:ext cx="1926568" cy="489686"/>
          </a:xfrm>
          <a:prstGeom prst="rect">
            <a:avLst/>
          </a:prstGeom>
        </p:spPr>
        <p:txBody>
          <a:bodyPr lIns="0" tIns="0" rIns="0" bIns="0" rtlCol="0" anchor="t">
            <a:spAutoFit/>
          </a:bodyPr>
          <a:lstStyle/>
          <a:p>
            <a:pPr algn="ctr">
              <a:lnSpc>
                <a:spcPts val="1959"/>
              </a:lnSpc>
            </a:pPr>
            <a:r>
              <a:rPr lang="en-US" sz="1400" spc="176">
                <a:solidFill>
                  <a:srgbClr val="FFFCF6"/>
                </a:solidFill>
                <a:latin typeface="Open Sans Bold"/>
              </a:rPr>
              <a:t>Register @ whoa.org</a:t>
            </a:r>
          </a:p>
        </p:txBody>
      </p:sp>
    </p:spTree>
    <p:extLst>
      <p:ext uri="{BB962C8B-B14F-4D97-AF65-F5344CB8AC3E}">
        <p14:creationId xmlns:p14="http://schemas.microsoft.com/office/powerpoint/2010/main" val="1310609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F476E-2F68-4196-56FE-C449DE05A59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8B3E87E-25A2-EC4A-F305-CB11DA84C79C}"/>
              </a:ext>
            </a:extLst>
          </p:cNvPr>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14</a:t>
            </a:r>
          </a:p>
        </p:txBody>
      </p:sp>
      <p:sp>
        <p:nvSpPr>
          <p:cNvPr id="3" name="TextBox 3">
            <a:extLst>
              <a:ext uri="{FF2B5EF4-FFF2-40B4-BE49-F238E27FC236}">
                <a16:creationId xmlns:a16="http://schemas.microsoft.com/office/drawing/2014/main" id="{55ABCAD3-1080-172E-EF5B-534A4DCD917B}"/>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63D6F08E-16CA-21BE-8453-1BE22329B921}"/>
              </a:ext>
            </a:extLst>
          </p:cNvPr>
          <p:cNvSpPr/>
          <p:nvPr/>
        </p:nvSpPr>
        <p:spPr>
          <a:xfrm>
            <a:off x="7625624" y="0"/>
            <a:ext cx="2749766" cy="2435903"/>
          </a:xfrm>
          <a:custGeom>
            <a:avLst/>
            <a:gdLst/>
            <a:ahLst/>
            <a:cxnLst/>
            <a:rect l="l" t="t" r="r" b="b"/>
            <a:pathLst>
              <a:path w="4124649" h="3653854">
                <a:moveTo>
                  <a:pt x="0" y="0"/>
                </a:moveTo>
                <a:lnTo>
                  <a:pt x="4124649" y="0"/>
                </a:lnTo>
                <a:lnTo>
                  <a:pt x="4124649" y="3653854"/>
                </a:lnTo>
                <a:lnTo>
                  <a:pt x="0" y="3653854"/>
                </a:lnTo>
                <a:lnTo>
                  <a:pt x="0" y="0"/>
                </a:lnTo>
                <a:close/>
              </a:path>
            </a:pathLst>
          </a:custGeom>
          <a:blipFill>
            <a:blip r:embed="rId2"/>
            <a:stretch>
              <a:fillRect l="-16360" r="-16392"/>
            </a:stretch>
          </a:blipFill>
        </p:spPr>
      </p:sp>
      <p:sp>
        <p:nvSpPr>
          <p:cNvPr id="5" name="Freeform 5">
            <a:extLst>
              <a:ext uri="{FF2B5EF4-FFF2-40B4-BE49-F238E27FC236}">
                <a16:creationId xmlns:a16="http://schemas.microsoft.com/office/drawing/2014/main" id="{C4120A26-5237-6AE4-E8DC-BD510F125D6D}"/>
              </a:ext>
            </a:extLst>
          </p:cNvPr>
          <p:cNvSpPr/>
          <p:nvPr/>
        </p:nvSpPr>
        <p:spPr>
          <a:xfrm>
            <a:off x="7625624" y="2716616"/>
            <a:ext cx="2749766" cy="2435903"/>
          </a:xfrm>
          <a:custGeom>
            <a:avLst/>
            <a:gdLst/>
            <a:ahLst/>
            <a:cxnLst/>
            <a:rect l="l" t="t" r="r" b="b"/>
            <a:pathLst>
              <a:path w="4124649" h="3653854">
                <a:moveTo>
                  <a:pt x="0" y="0"/>
                </a:moveTo>
                <a:lnTo>
                  <a:pt x="4124649" y="0"/>
                </a:lnTo>
                <a:lnTo>
                  <a:pt x="4124649" y="3653854"/>
                </a:lnTo>
                <a:lnTo>
                  <a:pt x="0" y="3653854"/>
                </a:lnTo>
                <a:lnTo>
                  <a:pt x="0" y="0"/>
                </a:lnTo>
                <a:close/>
              </a:path>
            </a:pathLst>
          </a:custGeom>
          <a:blipFill>
            <a:blip r:embed="rId3"/>
            <a:stretch>
              <a:fillRect l="-16438" r="-16440"/>
            </a:stretch>
          </a:blipFill>
        </p:spPr>
      </p:sp>
      <p:sp>
        <p:nvSpPr>
          <p:cNvPr id="6" name="Freeform 6">
            <a:extLst>
              <a:ext uri="{FF2B5EF4-FFF2-40B4-BE49-F238E27FC236}">
                <a16:creationId xmlns:a16="http://schemas.microsoft.com/office/drawing/2014/main" id="{26A99B68-8F22-8E8C-CCE7-9F338E627773}"/>
              </a:ext>
            </a:extLst>
          </p:cNvPr>
          <p:cNvSpPr/>
          <p:nvPr/>
        </p:nvSpPr>
        <p:spPr>
          <a:xfrm>
            <a:off x="7625624" y="5433232"/>
            <a:ext cx="2749766" cy="1424769"/>
          </a:xfrm>
          <a:custGeom>
            <a:avLst/>
            <a:gdLst/>
            <a:ahLst/>
            <a:cxnLst/>
            <a:rect l="l" t="t" r="r" b="b"/>
            <a:pathLst>
              <a:path w="4124649" h="2137153">
                <a:moveTo>
                  <a:pt x="0" y="0"/>
                </a:moveTo>
                <a:lnTo>
                  <a:pt x="4124649" y="0"/>
                </a:lnTo>
                <a:lnTo>
                  <a:pt x="4124649" y="2137153"/>
                </a:lnTo>
                <a:lnTo>
                  <a:pt x="0" y="2137153"/>
                </a:lnTo>
                <a:lnTo>
                  <a:pt x="0" y="0"/>
                </a:lnTo>
                <a:close/>
              </a:path>
            </a:pathLst>
          </a:custGeom>
          <a:blipFill>
            <a:blip r:embed="rId4"/>
            <a:stretch>
              <a:fillRect t="-14301" b="-14363"/>
            </a:stretch>
          </a:blipFill>
        </p:spPr>
      </p:sp>
      <p:sp>
        <p:nvSpPr>
          <p:cNvPr id="7" name="TextBox 7">
            <a:extLst>
              <a:ext uri="{FF2B5EF4-FFF2-40B4-BE49-F238E27FC236}">
                <a16:creationId xmlns:a16="http://schemas.microsoft.com/office/drawing/2014/main" id="{FFC2EA52-9F78-A193-6C4E-B0B822BA791E}"/>
              </a:ext>
            </a:extLst>
          </p:cNvPr>
          <p:cNvSpPr txBox="1"/>
          <p:nvPr/>
        </p:nvSpPr>
        <p:spPr>
          <a:xfrm>
            <a:off x="1260455" y="3701606"/>
            <a:ext cx="4628148" cy="692497"/>
          </a:xfrm>
          <a:prstGeom prst="rect">
            <a:avLst/>
          </a:prstGeom>
        </p:spPr>
        <p:txBody>
          <a:bodyPr lIns="0" tIns="0" rIns="0" bIns="0" rtlCol="0" anchor="t">
            <a:spAutoFit/>
          </a:bodyPr>
          <a:lstStyle/>
          <a:p>
            <a:pPr>
              <a:lnSpc>
                <a:spcPts val="5599"/>
              </a:lnSpc>
            </a:pPr>
            <a:r>
              <a:rPr lang="en-US" sz="3999">
                <a:solidFill>
                  <a:srgbClr val="171616"/>
                </a:solidFill>
                <a:latin typeface="Nunito"/>
              </a:rPr>
              <a:t>WBOA Contact</a:t>
            </a:r>
          </a:p>
        </p:txBody>
      </p:sp>
      <p:grpSp>
        <p:nvGrpSpPr>
          <p:cNvPr id="8" name="Group 8">
            <a:extLst>
              <a:ext uri="{FF2B5EF4-FFF2-40B4-BE49-F238E27FC236}">
                <a16:creationId xmlns:a16="http://schemas.microsoft.com/office/drawing/2014/main" id="{3D3AB9D7-3B69-16FC-78E5-D74F02CD9E3B}"/>
              </a:ext>
            </a:extLst>
          </p:cNvPr>
          <p:cNvGrpSpPr/>
          <p:nvPr/>
        </p:nvGrpSpPr>
        <p:grpSpPr>
          <a:xfrm>
            <a:off x="50800" y="50800"/>
            <a:ext cx="783467" cy="762292"/>
            <a:chOff x="0" y="0"/>
            <a:chExt cx="1566933" cy="1524584"/>
          </a:xfrm>
        </p:grpSpPr>
        <p:sp>
          <p:nvSpPr>
            <p:cNvPr id="9" name="Freeform 9">
              <a:extLst>
                <a:ext uri="{FF2B5EF4-FFF2-40B4-BE49-F238E27FC236}">
                  <a16:creationId xmlns:a16="http://schemas.microsoft.com/office/drawing/2014/main" id="{3F12D3A7-5D37-4046-FF19-FC97FA9E39EE}"/>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
        <p:nvSpPr>
          <p:cNvPr id="10" name="Freeform 10">
            <a:extLst>
              <a:ext uri="{FF2B5EF4-FFF2-40B4-BE49-F238E27FC236}">
                <a16:creationId xmlns:a16="http://schemas.microsoft.com/office/drawing/2014/main" id="{381920BA-3E9B-4973-A279-E1F551F27818}"/>
              </a:ext>
            </a:extLst>
          </p:cNvPr>
          <p:cNvSpPr/>
          <p:nvPr/>
        </p:nvSpPr>
        <p:spPr>
          <a:xfrm>
            <a:off x="1904582" y="4978945"/>
            <a:ext cx="296518" cy="228049"/>
          </a:xfrm>
          <a:custGeom>
            <a:avLst/>
            <a:gdLst/>
            <a:ahLst/>
            <a:cxnLst/>
            <a:rect l="l" t="t" r="r" b="b"/>
            <a:pathLst>
              <a:path w="444777" h="342074">
                <a:moveTo>
                  <a:pt x="0" y="0"/>
                </a:moveTo>
                <a:lnTo>
                  <a:pt x="444777" y="0"/>
                </a:lnTo>
                <a:lnTo>
                  <a:pt x="444777" y="342074"/>
                </a:lnTo>
                <a:lnTo>
                  <a:pt x="0" y="342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a:extLst>
              <a:ext uri="{FF2B5EF4-FFF2-40B4-BE49-F238E27FC236}">
                <a16:creationId xmlns:a16="http://schemas.microsoft.com/office/drawing/2014/main" id="{A92C1289-84F1-FA7F-B41A-74F906C31556}"/>
              </a:ext>
            </a:extLst>
          </p:cNvPr>
          <p:cNvSpPr/>
          <p:nvPr/>
        </p:nvSpPr>
        <p:spPr>
          <a:xfrm>
            <a:off x="1904582" y="5472982"/>
            <a:ext cx="296518" cy="301729"/>
          </a:xfrm>
          <a:custGeom>
            <a:avLst/>
            <a:gdLst/>
            <a:ahLst/>
            <a:cxnLst/>
            <a:rect l="l" t="t" r="r" b="b"/>
            <a:pathLst>
              <a:path w="444777" h="452594">
                <a:moveTo>
                  <a:pt x="0" y="0"/>
                </a:moveTo>
                <a:lnTo>
                  <a:pt x="444777" y="0"/>
                </a:lnTo>
                <a:lnTo>
                  <a:pt x="444777" y="452594"/>
                </a:lnTo>
                <a:lnTo>
                  <a:pt x="0" y="4525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a:extLst>
              <a:ext uri="{FF2B5EF4-FFF2-40B4-BE49-F238E27FC236}">
                <a16:creationId xmlns:a16="http://schemas.microsoft.com/office/drawing/2014/main" id="{029543AD-FBCA-E2F5-5C88-1BDE92FEDBD1}"/>
              </a:ext>
            </a:extLst>
          </p:cNvPr>
          <p:cNvSpPr txBox="1"/>
          <p:nvPr/>
        </p:nvSpPr>
        <p:spPr>
          <a:xfrm>
            <a:off x="2685346" y="5493361"/>
            <a:ext cx="3801337" cy="251159"/>
          </a:xfrm>
          <a:prstGeom prst="rect">
            <a:avLst/>
          </a:prstGeom>
        </p:spPr>
        <p:txBody>
          <a:bodyPr lIns="0" tIns="0" rIns="0" bIns="0" rtlCol="0" anchor="t">
            <a:spAutoFit/>
          </a:bodyPr>
          <a:lstStyle/>
          <a:p>
            <a:pPr>
              <a:lnSpc>
                <a:spcPts val="2080"/>
              </a:lnSpc>
              <a:spcBef>
                <a:spcPct val="0"/>
              </a:spcBef>
            </a:pPr>
            <a:r>
              <a:rPr lang="en-US" sz="1486">
                <a:solidFill>
                  <a:srgbClr val="171616"/>
                </a:solidFill>
                <a:latin typeface="Open Sans"/>
              </a:rPr>
              <a:t>www.wboa.org</a:t>
            </a:r>
          </a:p>
        </p:txBody>
      </p:sp>
      <p:sp>
        <p:nvSpPr>
          <p:cNvPr id="13" name="TextBox 13">
            <a:extLst>
              <a:ext uri="{FF2B5EF4-FFF2-40B4-BE49-F238E27FC236}">
                <a16:creationId xmlns:a16="http://schemas.microsoft.com/office/drawing/2014/main" id="{F4664380-5C4C-7375-DB1E-4BE6EF7F455E}"/>
              </a:ext>
            </a:extLst>
          </p:cNvPr>
          <p:cNvSpPr txBox="1"/>
          <p:nvPr/>
        </p:nvSpPr>
        <p:spPr>
          <a:xfrm>
            <a:off x="2685346" y="4947195"/>
            <a:ext cx="3801337" cy="251159"/>
          </a:xfrm>
          <a:prstGeom prst="rect">
            <a:avLst/>
          </a:prstGeom>
        </p:spPr>
        <p:txBody>
          <a:bodyPr lIns="0" tIns="0" rIns="0" bIns="0" rtlCol="0" anchor="t">
            <a:spAutoFit/>
          </a:bodyPr>
          <a:lstStyle/>
          <a:p>
            <a:pPr>
              <a:lnSpc>
                <a:spcPts val="2080"/>
              </a:lnSpc>
              <a:spcBef>
                <a:spcPct val="0"/>
              </a:spcBef>
            </a:pPr>
            <a:r>
              <a:rPr lang="en-US" sz="1486">
                <a:solidFill>
                  <a:srgbClr val="171616"/>
                </a:solidFill>
                <a:latin typeface="Open Sans"/>
              </a:rPr>
              <a:t>hello@wboa.org</a:t>
            </a:r>
          </a:p>
        </p:txBody>
      </p:sp>
      <p:sp>
        <p:nvSpPr>
          <p:cNvPr id="14" name="TextBox 14">
            <a:extLst>
              <a:ext uri="{FF2B5EF4-FFF2-40B4-BE49-F238E27FC236}">
                <a16:creationId xmlns:a16="http://schemas.microsoft.com/office/drawing/2014/main" id="{DED3D0A7-263C-01A3-F3A0-162B2A886196}"/>
              </a:ext>
            </a:extLst>
          </p:cNvPr>
          <p:cNvSpPr txBox="1"/>
          <p:nvPr/>
        </p:nvSpPr>
        <p:spPr>
          <a:xfrm>
            <a:off x="1260455" y="742631"/>
            <a:ext cx="4628148" cy="1410643"/>
          </a:xfrm>
          <a:prstGeom prst="rect">
            <a:avLst/>
          </a:prstGeom>
        </p:spPr>
        <p:txBody>
          <a:bodyPr lIns="0" tIns="0" rIns="0" bIns="0" rtlCol="0" anchor="t">
            <a:spAutoFit/>
          </a:bodyPr>
          <a:lstStyle/>
          <a:p>
            <a:pPr>
              <a:lnSpc>
                <a:spcPts val="5599"/>
              </a:lnSpc>
            </a:pPr>
            <a:r>
              <a:rPr lang="en-US" sz="3999">
                <a:solidFill>
                  <a:srgbClr val="171616"/>
                </a:solidFill>
                <a:latin typeface="Nunito"/>
              </a:rPr>
              <a:t>General Guidelines &amp; Expectations </a:t>
            </a:r>
          </a:p>
        </p:txBody>
      </p:sp>
      <p:sp>
        <p:nvSpPr>
          <p:cNvPr id="15" name="TextBox 15">
            <a:extLst>
              <a:ext uri="{FF2B5EF4-FFF2-40B4-BE49-F238E27FC236}">
                <a16:creationId xmlns:a16="http://schemas.microsoft.com/office/drawing/2014/main" id="{A4973ABA-62A9-F757-3006-8D75BC68934D}"/>
              </a:ext>
            </a:extLst>
          </p:cNvPr>
          <p:cNvSpPr txBox="1"/>
          <p:nvPr/>
        </p:nvSpPr>
        <p:spPr>
          <a:xfrm>
            <a:off x="1904582" y="2437605"/>
            <a:ext cx="3801337" cy="1059072"/>
          </a:xfrm>
          <a:prstGeom prst="rect">
            <a:avLst/>
          </a:prstGeom>
        </p:spPr>
        <p:txBody>
          <a:bodyPr lIns="0" tIns="0" rIns="0" bIns="0" rtlCol="0" anchor="t">
            <a:spAutoFit/>
          </a:bodyPr>
          <a:lstStyle/>
          <a:p>
            <a:pPr>
              <a:lnSpc>
                <a:spcPts val="2080"/>
              </a:lnSpc>
            </a:pPr>
            <a:r>
              <a:rPr lang="en-US" sz="1486">
                <a:solidFill>
                  <a:srgbClr val="171616"/>
                </a:solidFill>
                <a:latin typeface="Open Sans"/>
              </a:rPr>
              <a:t>WBOA Fundamentals</a:t>
            </a:r>
          </a:p>
          <a:p>
            <a:pPr>
              <a:lnSpc>
                <a:spcPts val="2080"/>
              </a:lnSpc>
            </a:pPr>
            <a:r>
              <a:rPr lang="en-US" sz="1486">
                <a:solidFill>
                  <a:srgbClr val="171616"/>
                </a:solidFill>
                <a:latin typeface="Open Sans"/>
              </a:rPr>
              <a:t>Sponsorship Opportunities</a:t>
            </a:r>
          </a:p>
          <a:p>
            <a:pPr>
              <a:lnSpc>
                <a:spcPts val="2080"/>
              </a:lnSpc>
            </a:pPr>
            <a:r>
              <a:rPr lang="en-US" sz="1486">
                <a:solidFill>
                  <a:srgbClr val="171616"/>
                </a:solidFill>
                <a:latin typeface="Open Sans"/>
              </a:rPr>
              <a:t>Hosting Opportunities</a:t>
            </a:r>
          </a:p>
          <a:p>
            <a:pPr>
              <a:lnSpc>
                <a:spcPts val="2080"/>
              </a:lnSpc>
              <a:spcBef>
                <a:spcPct val="0"/>
              </a:spcBef>
            </a:pPr>
            <a:endParaRPr lang="en-US" sz="1486">
              <a:solidFill>
                <a:srgbClr val="171616"/>
              </a:solidFill>
              <a:latin typeface="Open Sans"/>
            </a:endParaRPr>
          </a:p>
        </p:txBody>
      </p:sp>
    </p:spTree>
    <p:extLst>
      <p:ext uri="{BB962C8B-B14F-4D97-AF65-F5344CB8AC3E}">
        <p14:creationId xmlns:p14="http://schemas.microsoft.com/office/powerpoint/2010/main" val="1645155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469D-B08B-5C63-2C04-4136B0853CA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0CC1FAC-D906-AC15-8893-9E39A9D06B94}"/>
              </a:ext>
            </a:extLst>
          </p:cNvPr>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15</a:t>
            </a:r>
          </a:p>
        </p:txBody>
      </p:sp>
      <p:sp>
        <p:nvSpPr>
          <p:cNvPr id="3" name="TextBox 3">
            <a:extLst>
              <a:ext uri="{FF2B5EF4-FFF2-40B4-BE49-F238E27FC236}">
                <a16:creationId xmlns:a16="http://schemas.microsoft.com/office/drawing/2014/main" id="{77A0EF85-8061-726E-DCA0-0A60AA859630}"/>
              </a:ext>
            </a:extLst>
          </p:cNvPr>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a:extLst>
              <a:ext uri="{FF2B5EF4-FFF2-40B4-BE49-F238E27FC236}">
                <a16:creationId xmlns:a16="http://schemas.microsoft.com/office/drawing/2014/main" id="{83FF2709-74C3-860C-B452-F0FB7B0031FC}"/>
              </a:ext>
            </a:extLst>
          </p:cNvPr>
          <p:cNvSpPr/>
          <p:nvPr/>
        </p:nvSpPr>
        <p:spPr>
          <a:xfrm>
            <a:off x="0" y="1213349"/>
            <a:ext cx="12192000" cy="4431303"/>
          </a:xfrm>
          <a:custGeom>
            <a:avLst/>
            <a:gdLst/>
            <a:ahLst/>
            <a:cxnLst/>
            <a:rect l="l" t="t" r="r" b="b"/>
            <a:pathLst>
              <a:path w="18288000" h="6646955">
                <a:moveTo>
                  <a:pt x="0" y="0"/>
                </a:moveTo>
                <a:lnTo>
                  <a:pt x="18288000" y="0"/>
                </a:lnTo>
                <a:lnTo>
                  <a:pt x="18288000" y="6646955"/>
                </a:lnTo>
                <a:lnTo>
                  <a:pt x="0" y="6646955"/>
                </a:lnTo>
                <a:lnTo>
                  <a:pt x="0" y="0"/>
                </a:lnTo>
                <a:close/>
              </a:path>
            </a:pathLst>
          </a:custGeom>
          <a:blipFill>
            <a:blip r:embed="rId2"/>
            <a:stretch>
              <a:fillRect t="-22564" r="-43" b="-22564"/>
            </a:stretch>
          </a:blipFill>
        </p:spPr>
      </p:sp>
      <p:sp>
        <p:nvSpPr>
          <p:cNvPr id="5" name="Freeform 5">
            <a:extLst>
              <a:ext uri="{FF2B5EF4-FFF2-40B4-BE49-F238E27FC236}">
                <a16:creationId xmlns:a16="http://schemas.microsoft.com/office/drawing/2014/main" id="{3D80B307-BA65-3DDE-B446-0120054961F6}"/>
              </a:ext>
            </a:extLst>
          </p:cNvPr>
          <p:cNvSpPr/>
          <p:nvPr/>
        </p:nvSpPr>
        <p:spPr>
          <a:xfrm>
            <a:off x="1452322" y="2211324"/>
            <a:ext cx="9287356" cy="2435353"/>
          </a:xfrm>
          <a:custGeom>
            <a:avLst/>
            <a:gdLst/>
            <a:ahLst/>
            <a:cxnLst/>
            <a:rect l="l" t="t" r="r" b="b"/>
            <a:pathLst>
              <a:path w="13931034" h="3653030">
                <a:moveTo>
                  <a:pt x="0" y="0"/>
                </a:moveTo>
                <a:lnTo>
                  <a:pt x="13931034" y="0"/>
                </a:lnTo>
                <a:lnTo>
                  <a:pt x="13931034" y="3653030"/>
                </a:lnTo>
                <a:lnTo>
                  <a:pt x="0" y="3653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a:extLst>
              <a:ext uri="{FF2B5EF4-FFF2-40B4-BE49-F238E27FC236}">
                <a16:creationId xmlns:a16="http://schemas.microsoft.com/office/drawing/2014/main" id="{353CE327-CD2D-C93A-0612-A95295B00417}"/>
              </a:ext>
            </a:extLst>
          </p:cNvPr>
          <p:cNvSpPr txBox="1"/>
          <p:nvPr/>
        </p:nvSpPr>
        <p:spPr>
          <a:xfrm>
            <a:off x="1452322" y="2315141"/>
            <a:ext cx="9287356" cy="1668598"/>
          </a:xfrm>
          <a:prstGeom prst="rect">
            <a:avLst/>
          </a:prstGeom>
        </p:spPr>
        <p:txBody>
          <a:bodyPr lIns="0" tIns="0" rIns="0" bIns="0" rtlCol="0" anchor="t">
            <a:spAutoFit/>
          </a:bodyPr>
          <a:lstStyle/>
          <a:p>
            <a:pPr algn="ctr">
              <a:lnSpc>
                <a:spcPts val="13469"/>
              </a:lnSpc>
            </a:pPr>
            <a:r>
              <a:rPr lang="en-US" sz="9621">
                <a:solidFill>
                  <a:srgbClr val="FFFCF6"/>
                </a:solidFill>
                <a:latin typeface="Nunito"/>
              </a:rPr>
              <a:t>THANK YOU</a:t>
            </a:r>
          </a:p>
        </p:txBody>
      </p:sp>
      <p:grpSp>
        <p:nvGrpSpPr>
          <p:cNvPr id="7" name="Group 7">
            <a:extLst>
              <a:ext uri="{FF2B5EF4-FFF2-40B4-BE49-F238E27FC236}">
                <a16:creationId xmlns:a16="http://schemas.microsoft.com/office/drawing/2014/main" id="{F08A496C-D659-51B5-659C-2AEC6A7D2342}"/>
              </a:ext>
            </a:extLst>
          </p:cNvPr>
          <p:cNvGrpSpPr/>
          <p:nvPr/>
        </p:nvGrpSpPr>
        <p:grpSpPr>
          <a:xfrm>
            <a:off x="50800" y="50800"/>
            <a:ext cx="783467" cy="762292"/>
            <a:chOff x="0" y="0"/>
            <a:chExt cx="1566933" cy="1524584"/>
          </a:xfrm>
        </p:grpSpPr>
        <p:sp>
          <p:nvSpPr>
            <p:cNvPr id="8" name="Freeform 8">
              <a:extLst>
                <a:ext uri="{FF2B5EF4-FFF2-40B4-BE49-F238E27FC236}">
                  <a16:creationId xmlns:a16="http://schemas.microsoft.com/office/drawing/2014/main" id="{D4194A18-BE42-A0FD-EE8B-B8301781CF29}"/>
                </a:ext>
              </a:extLst>
            </p:cNvPr>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Tree>
    <p:extLst>
      <p:ext uri="{BB962C8B-B14F-4D97-AF65-F5344CB8AC3E}">
        <p14:creationId xmlns:p14="http://schemas.microsoft.com/office/powerpoint/2010/main" val="4139605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grpSp>
        <p:nvGrpSpPr>
          <p:cNvPr id="3" name="Group 3"/>
          <p:cNvGrpSpPr/>
          <p:nvPr/>
        </p:nvGrpSpPr>
        <p:grpSpPr>
          <a:xfrm>
            <a:off x="50800" y="50800"/>
            <a:ext cx="783467" cy="762292"/>
            <a:chOff x="0" y="0"/>
            <a:chExt cx="1566933" cy="1524584"/>
          </a:xfrm>
        </p:grpSpPr>
        <p:sp>
          <p:nvSpPr>
            <p:cNvPr id="4" name="Freeform 4"/>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3"/>
              <a:stretch>
                <a:fillRect t="-29" b="-26"/>
              </a:stretch>
            </a:blipFill>
          </p:spPr>
        </p:sp>
      </p:grpSp>
      <p:sp>
        <p:nvSpPr>
          <p:cNvPr id="5" name="Freeform 5"/>
          <p:cNvSpPr/>
          <p:nvPr/>
        </p:nvSpPr>
        <p:spPr>
          <a:xfrm>
            <a:off x="136525" y="2069454"/>
            <a:ext cx="11918950" cy="4813946"/>
          </a:xfrm>
          <a:custGeom>
            <a:avLst/>
            <a:gdLst/>
            <a:ahLst/>
            <a:cxnLst/>
            <a:rect l="l" t="t" r="r" b="b"/>
            <a:pathLst>
              <a:path w="17878425" h="7220919">
                <a:moveTo>
                  <a:pt x="0" y="0"/>
                </a:moveTo>
                <a:lnTo>
                  <a:pt x="17878425" y="0"/>
                </a:lnTo>
                <a:lnTo>
                  <a:pt x="17878425" y="7220919"/>
                </a:lnTo>
                <a:lnTo>
                  <a:pt x="0" y="7220919"/>
                </a:lnTo>
                <a:lnTo>
                  <a:pt x="0" y="0"/>
                </a:lnTo>
                <a:close/>
              </a:path>
            </a:pathLst>
          </a:custGeom>
          <a:blipFill>
            <a:blip r:embed="rId4"/>
            <a:stretch>
              <a:fillRect t="-30194"/>
            </a:stretch>
          </a:blipFill>
        </p:spPr>
      </p:sp>
      <p:sp>
        <p:nvSpPr>
          <p:cNvPr id="6" name="Freeform 6"/>
          <p:cNvSpPr/>
          <p:nvPr/>
        </p:nvSpPr>
        <p:spPr>
          <a:xfrm rot="-167849">
            <a:off x="6245262" y="2735972"/>
            <a:ext cx="2073419" cy="2013685"/>
          </a:xfrm>
          <a:custGeom>
            <a:avLst/>
            <a:gdLst/>
            <a:ahLst/>
            <a:cxnLst/>
            <a:rect l="l" t="t" r="r" b="b"/>
            <a:pathLst>
              <a:path w="3110129" h="3020528">
                <a:moveTo>
                  <a:pt x="0" y="0"/>
                </a:moveTo>
                <a:lnTo>
                  <a:pt x="3110129" y="0"/>
                </a:lnTo>
                <a:lnTo>
                  <a:pt x="3110129" y="3020528"/>
                </a:lnTo>
                <a:lnTo>
                  <a:pt x="0" y="3020528"/>
                </a:lnTo>
                <a:lnTo>
                  <a:pt x="0" y="0"/>
                </a:lnTo>
                <a:close/>
              </a:path>
            </a:pathLst>
          </a:custGeom>
          <a:blipFill>
            <a:blip r:embed="rId5"/>
            <a:stretch>
              <a:fillRect l="-104316" t="-44827" r="-189282" b="-144605"/>
            </a:stretch>
          </a:blipFill>
        </p:spPr>
      </p:sp>
      <p:sp>
        <p:nvSpPr>
          <p:cNvPr id="7" name="TextBox 7"/>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01</a:t>
            </a:r>
          </a:p>
        </p:txBody>
      </p:sp>
      <p:sp>
        <p:nvSpPr>
          <p:cNvPr id="8" name="TextBox 8"/>
          <p:cNvSpPr txBox="1"/>
          <p:nvPr/>
        </p:nvSpPr>
        <p:spPr>
          <a:xfrm>
            <a:off x="2215098" y="936312"/>
            <a:ext cx="7761805" cy="692497"/>
          </a:xfrm>
          <a:prstGeom prst="rect">
            <a:avLst/>
          </a:prstGeom>
        </p:spPr>
        <p:txBody>
          <a:bodyPr lIns="0" tIns="0" rIns="0" bIns="0" rtlCol="0" anchor="t">
            <a:spAutoFit/>
          </a:bodyPr>
          <a:lstStyle/>
          <a:p>
            <a:pPr algn="ctr">
              <a:lnSpc>
                <a:spcPts val="5599"/>
              </a:lnSpc>
            </a:pPr>
            <a:r>
              <a:rPr lang="en-US" sz="3999">
                <a:solidFill>
                  <a:srgbClr val="171616"/>
                </a:solidFill>
                <a:latin typeface="Nunito"/>
              </a:rPr>
              <a:t>Meet Our Team</a:t>
            </a:r>
          </a:p>
        </p:txBody>
      </p:sp>
      <p:grpSp>
        <p:nvGrpSpPr>
          <p:cNvPr id="9" name="Group 9"/>
          <p:cNvGrpSpPr/>
          <p:nvPr/>
        </p:nvGrpSpPr>
        <p:grpSpPr>
          <a:xfrm rot="-160996">
            <a:off x="6210090" y="4702635"/>
            <a:ext cx="2236322" cy="596359"/>
            <a:chOff x="0" y="0"/>
            <a:chExt cx="883485" cy="235598"/>
          </a:xfrm>
        </p:grpSpPr>
        <p:sp>
          <p:nvSpPr>
            <p:cNvPr id="10" name="Freeform 10"/>
            <p:cNvSpPr/>
            <p:nvPr/>
          </p:nvSpPr>
          <p:spPr>
            <a:xfrm>
              <a:off x="0" y="0"/>
              <a:ext cx="883485" cy="235598"/>
            </a:xfrm>
            <a:custGeom>
              <a:avLst/>
              <a:gdLst/>
              <a:ahLst/>
              <a:cxnLst/>
              <a:rect l="l" t="t" r="r" b="b"/>
              <a:pathLst>
                <a:path w="883485" h="235598">
                  <a:moveTo>
                    <a:pt x="0" y="0"/>
                  </a:moveTo>
                  <a:lnTo>
                    <a:pt x="883485" y="0"/>
                  </a:lnTo>
                  <a:lnTo>
                    <a:pt x="883485" y="235598"/>
                  </a:lnTo>
                  <a:lnTo>
                    <a:pt x="0" y="235598"/>
                  </a:lnTo>
                  <a:close/>
                </a:path>
              </a:pathLst>
            </a:custGeom>
            <a:solidFill>
              <a:srgbClr val="FFFFFF"/>
            </a:solidFill>
          </p:spPr>
        </p:sp>
        <p:sp>
          <p:nvSpPr>
            <p:cNvPr id="11" name="TextBox 11"/>
            <p:cNvSpPr txBox="1"/>
            <p:nvPr/>
          </p:nvSpPr>
          <p:spPr>
            <a:xfrm>
              <a:off x="0" y="47625"/>
              <a:ext cx="883485" cy="187973"/>
            </a:xfrm>
            <a:prstGeom prst="rect">
              <a:avLst/>
            </a:prstGeom>
          </p:spPr>
          <p:txBody>
            <a:bodyPr lIns="33867" tIns="33867" rIns="33867" bIns="33867" rtlCol="0" anchor="ctr"/>
            <a:lstStyle/>
            <a:p>
              <a:pPr algn="ctr">
                <a:lnSpc>
                  <a:spcPts val="1732"/>
                </a:lnSpc>
              </a:pPr>
              <a:r>
                <a:rPr lang="en-US" sz="1732">
                  <a:solidFill>
                    <a:srgbClr val="000000"/>
                  </a:solidFill>
                  <a:latin typeface="Open Sans Bold"/>
                </a:rPr>
                <a:t>Megan Gentile</a:t>
              </a:r>
            </a:p>
            <a:p>
              <a:pPr algn="ctr">
                <a:lnSpc>
                  <a:spcPts val="1679"/>
                </a:lnSpc>
              </a:pPr>
              <a:r>
                <a:rPr lang="en-US" sz="1199">
                  <a:solidFill>
                    <a:srgbClr val="000000"/>
                  </a:solidFill>
                  <a:latin typeface="Open Sans Bold"/>
                </a:rPr>
                <a:t>Archivist</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35330"/>
            <a:ext cx="6096000" cy="4387341"/>
          </a:xfrm>
          <a:custGeom>
            <a:avLst/>
            <a:gdLst/>
            <a:ahLst/>
            <a:cxnLst/>
            <a:rect l="l" t="t" r="r" b="b"/>
            <a:pathLst>
              <a:path w="9144000" h="6581011">
                <a:moveTo>
                  <a:pt x="0" y="0"/>
                </a:moveTo>
                <a:lnTo>
                  <a:pt x="9144000" y="0"/>
                </a:lnTo>
                <a:lnTo>
                  <a:pt x="9144000" y="6581011"/>
                </a:lnTo>
                <a:lnTo>
                  <a:pt x="0" y="6581011"/>
                </a:lnTo>
                <a:lnTo>
                  <a:pt x="0" y="0"/>
                </a:lnTo>
                <a:close/>
              </a:path>
            </a:pathLst>
          </a:custGeom>
          <a:blipFill>
            <a:blip r:embed="rId2"/>
            <a:stretch>
              <a:fillRect l="-6512" r="-1442" b="-57"/>
            </a:stretch>
          </a:blipFill>
        </p:spPr>
      </p:sp>
      <p:sp>
        <p:nvSpPr>
          <p:cNvPr id="3" name="Freeform 3"/>
          <p:cNvSpPr/>
          <p:nvPr/>
        </p:nvSpPr>
        <p:spPr>
          <a:xfrm>
            <a:off x="7238470" y="5049517"/>
            <a:ext cx="2185753" cy="573153"/>
          </a:xfrm>
          <a:custGeom>
            <a:avLst/>
            <a:gdLst/>
            <a:ahLst/>
            <a:cxnLst/>
            <a:rect l="l" t="t" r="r" b="b"/>
            <a:pathLst>
              <a:path w="3278629" h="859730">
                <a:moveTo>
                  <a:pt x="0" y="0"/>
                </a:moveTo>
                <a:lnTo>
                  <a:pt x="3278629" y="0"/>
                </a:lnTo>
                <a:lnTo>
                  <a:pt x="3278629" y="859730"/>
                </a:lnTo>
                <a:lnTo>
                  <a:pt x="0" y="859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50800" y="50800"/>
            <a:ext cx="783467" cy="762292"/>
            <a:chOff x="0" y="0"/>
            <a:chExt cx="1566933" cy="1524584"/>
          </a:xfrm>
        </p:grpSpPr>
        <p:sp>
          <p:nvSpPr>
            <p:cNvPr id="5" name="Freeform 5"/>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
        <p:nvSpPr>
          <p:cNvPr id="6" name="TextBox 6"/>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02</a:t>
            </a:r>
          </a:p>
        </p:txBody>
      </p:sp>
      <p:sp>
        <p:nvSpPr>
          <p:cNvPr id="7" name="TextBox 7"/>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8" name="TextBox 8"/>
          <p:cNvSpPr txBox="1"/>
          <p:nvPr/>
        </p:nvSpPr>
        <p:spPr>
          <a:xfrm>
            <a:off x="7238470" y="1095630"/>
            <a:ext cx="3738975" cy="1410643"/>
          </a:xfrm>
          <a:prstGeom prst="rect">
            <a:avLst/>
          </a:prstGeom>
        </p:spPr>
        <p:txBody>
          <a:bodyPr lIns="0" tIns="0" rIns="0" bIns="0" rtlCol="0" anchor="t">
            <a:spAutoFit/>
          </a:bodyPr>
          <a:lstStyle/>
          <a:p>
            <a:pPr>
              <a:lnSpc>
                <a:spcPts val="5599"/>
              </a:lnSpc>
            </a:pPr>
            <a:r>
              <a:rPr lang="en-US" sz="3999">
                <a:solidFill>
                  <a:srgbClr val="171616"/>
                </a:solidFill>
                <a:latin typeface="Nunito"/>
              </a:rPr>
              <a:t>Welcome To The WBOA</a:t>
            </a:r>
          </a:p>
        </p:txBody>
      </p:sp>
      <p:sp>
        <p:nvSpPr>
          <p:cNvPr id="9" name="TextBox 9"/>
          <p:cNvSpPr txBox="1"/>
          <p:nvPr/>
        </p:nvSpPr>
        <p:spPr>
          <a:xfrm>
            <a:off x="7238470" y="2677396"/>
            <a:ext cx="4267730" cy="1974900"/>
          </a:xfrm>
          <a:prstGeom prst="rect">
            <a:avLst/>
          </a:prstGeom>
        </p:spPr>
        <p:txBody>
          <a:bodyPr lIns="0" tIns="0" rIns="0" bIns="0" rtlCol="0" anchor="t">
            <a:spAutoFit/>
          </a:bodyPr>
          <a:lstStyle/>
          <a:p>
            <a:pPr>
              <a:lnSpc>
                <a:spcPts val="2239"/>
              </a:lnSpc>
            </a:pPr>
            <a:r>
              <a:rPr lang="en-US" sz="1866" spc="17">
                <a:solidFill>
                  <a:srgbClr val="000000"/>
                </a:solidFill>
                <a:latin typeface="Manjari"/>
              </a:rPr>
              <a:t>As a 501(c)(3) focused on education, we work to educate Women Business Owners on new technology, business systems and solutions, and opportunities to grow both personally and professionally. At WBOA we Don’t Grow it Alone™</a:t>
            </a:r>
          </a:p>
        </p:txBody>
      </p:sp>
      <p:sp>
        <p:nvSpPr>
          <p:cNvPr id="10" name="TextBox 10"/>
          <p:cNvSpPr txBox="1"/>
          <p:nvPr/>
        </p:nvSpPr>
        <p:spPr>
          <a:xfrm>
            <a:off x="7238470" y="5208459"/>
            <a:ext cx="2185753" cy="198581"/>
          </a:xfrm>
          <a:prstGeom prst="rect">
            <a:avLst/>
          </a:prstGeom>
        </p:spPr>
        <p:txBody>
          <a:bodyPr lIns="0" tIns="0" rIns="0" bIns="0" rtlCol="0" anchor="t">
            <a:spAutoFit/>
          </a:bodyPr>
          <a:lstStyle/>
          <a:p>
            <a:pPr algn="ctr">
              <a:lnSpc>
                <a:spcPts val="1680"/>
              </a:lnSpc>
            </a:pPr>
            <a:r>
              <a:rPr lang="en-US" sz="1200" spc="150">
                <a:solidFill>
                  <a:srgbClr val="FFFCF6"/>
                </a:solidFill>
                <a:latin typeface="Open Sans Bold"/>
              </a:rPr>
              <a:t>WBOA.org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34290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62712" b="-74324"/>
            </a:stretch>
          </a:blipFill>
        </p:spPr>
      </p:sp>
      <p:sp>
        <p:nvSpPr>
          <p:cNvPr id="3" name="TextBox 3"/>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TextBox 4"/>
          <p:cNvSpPr txBox="1"/>
          <p:nvPr/>
        </p:nvSpPr>
        <p:spPr>
          <a:xfrm>
            <a:off x="1056405" y="4042394"/>
            <a:ext cx="5124411" cy="1410643"/>
          </a:xfrm>
          <a:prstGeom prst="rect">
            <a:avLst/>
          </a:prstGeom>
        </p:spPr>
        <p:txBody>
          <a:bodyPr lIns="0" tIns="0" rIns="0" bIns="0" rtlCol="0" anchor="t">
            <a:spAutoFit/>
          </a:bodyPr>
          <a:lstStyle/>
          <a:p>
            <a:pPr>
              <a:lnSpc>
                <a:spcPts val="5599"/>
              </a:lnSpc>
            </a:pPr>
            <a:r>
              <a:rPr lang="en-US" sz="3999">
                <a:solidFill>
                  <a:srgbClr val="171616"/>
                </a:solidFill>
                <a:latin typeface="Nunito"/>
              </a:rPr>
              <a:t>What Do You Know About The WBOA?</a:t>
            </a:r>
          </a:p>
        </p:txBody>
      </p:sp>
      <p:sp>
        <p:nvSpPr>
          <p:cNvPr id="5" name="TextBox 5"/>
          <p:cNvSpPr txBox="1"/>
          <p:nvPr/>
        </p:nvSpPr>
        <p:spPr>
          <a:xfrm>
            <a:off x="6441019" y="4196487"/>
            <a:ext cx="4694576" cy="1538883"/>
          </a:xfrm>
          <a:prstGeom prst="rect">
            <a:avLst/>
          </a:prstGeom>
        </p:spPr>
        <p:txBody>
          <a:bodyPr lIns="0" tIns="0" rIns="0" bIns="0" rtlCol="0" anchor="t">
            <a:spAutoFit/>
          </a:bodyPr>
          <a:lstStyle/>
          <a:p>
            <a:pPr>
              <a:lnSpc>
                <a:spcPts val="2400"/>
              </a:lnSpc>
            </a:pPr>
            <a:r>
              <a:rPr lang="en-US" sz="2000" spc="19">
                <a:solidFill>
                  <a:srgbClr val="000000"/>
                </a:solidFill>
                <a:latin typeface="Manjari"/>
              </a:rPr>
              <a:t>The mission of WBOA is to provide education and enlightenment to support the social and economic power of women in business and to promote entrepreneurship.</a:t>
            </a:r>
          </a:p>
        </p:txBody>
      </p:sp>
      <p:grpSp>
        <p:nvGrpSpPr>
          <p:cNvPr id="6" name="Group 6"/>
          <p:cNvGrpSpPr/>
          <p:nvPr/>
        </p:nvGrpSpPr>
        <p:grpSpPr>
          <a:xfrm>
            <a:off x="50800" y="50800"/>
            <a:ext cx="783467" cy="762292"/>
            <a:chOff x="0" y="0"/>
            <a:chExt cx="1566933" cy="1524584"/>
          </a:xfrm>
        </p:grpSpPr>
        <p:sp>
          <p:nvSpPr>
            <p:cNvPr id="7" name="Freeform 7"/>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3"/>
              <a:stretch>
                <a:fillRect t="-29" b="-26"/>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05</a:t>
            </a:r>
          </a:p>
        </p:txBody>
      </p:sp>
      <p:sp>
        <p:nvSpPr>
          <p:cNvPr id="3" name="TextBox 3"/>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p:cNvSpPr/>
          <p:nvPr/>
        </p:nvSpPr>
        <p:spPr>
          <a:xfrm>
            <a:off x="866017" y="685800"/>
            <a:ext cx="2564242" cy="4549976"/>
          </a:xfrm>
          <a:custGeom>
            <a:avLst/>
            <a:gdLst/>
            <a:ahLst/>
            <a:cxnLst/>
            <a:rect l="l" t="t" r="r" b="b"/>
            <a:pathLst>
              <a:path w="3846363" h="6824964">
                <a:moveTo>
                  <a:pt x="0" y="0"/>
                </a:moveTo>
                <a:lnTo>
                  <a:pt x="3846363" y="0"/>
                </a:lnTo>
                <a:lnTo>
                  <a:pt x="3846363" y="6824964"/>
                </a:lnTo>
                <a:lnTo>
                  <a:pt x="0" y="6824964"/>
                </a:lnTo>
                <a:lnTo>
                  <a:pt x="0" y="0"/>
                </a:lnTo>
                <a:close/>
              </a:path>
            </a:pathLst>
          </a:custGeom>
          <a:blipFill>
            <a:blip r:embed="rId2"/>
            <a:stretch>
              <a:fillRect l="-18234" r="-87"/>
            </a:stretch>
          </a:blipFill>
        </p:spPr>
      </p:sp>
      <p:sp>
        <p:nvSpPr>
          <p:cNvPr id="5" name="Freeform 5"/>
          <p:cNvSpPr/>
          <p:nvPr/>
        </p:nvSpPr>
        <p:spPr>
          <a:xfrm>
            <a:off x="3746167" y="2308024"/>
            <a:ext cx="2564242" cy="4549976"/>
          </a:xfrm>
          <a:custGeom>
            <a:avLst/>
            <a:gdLst/>
            <a:ahLst/>
            <a:cxnLst/>
            <a:rect l="l" t="t" r="r" b="b"/>
            <a:pathLst>
              <a:path w="3846363" h="6824964">
                <a:moveTo>
                  <a:pt x="0" y="0"/>
                </a:moveTo>
                <a:lnTo>
                  <a:pt x="3846363" y="0"/>
                </a:lnTo>
                <a:lnTo>
                  <a:pt x="3846363" y="6824964"/>
                </a:lnTo>
                <a:lnTo>
                  <a:pt x="0" y="6824964"/>
                </a:lnTo>
                <a:lnTo>
                  <a:pt x="0" y="0"/>
                </a:lnTo>
                <a:close/>
              </a:path>
            </a:pathLst>
          </a:custGeom>
          <a:blipFill>
            <a:blip r:embed="rId3"/>
            <a:stretch>
              <a:fillRect l="-14005" r="-4287"/>
            </a:stretch>
          </a:blipFill>
        </p:spPr>
      </p:sp>
      <p:sp>
        <p:nvSpPr>
          <p:cNvPr id="6" name="TextBox 6"/>
          <p:cNvSpPr txBox="1"/>
          <p:nvPr/>
        </p:nvSpPr>
        <p:spPr>
          <a:xfrm>
            <a:off x="7153295" y="788065"/>
            <a:ext cx="3738975" cy="692497"/>
          </a:xfrm>
          <a:prstGeom prst="rect">
            <a:avLst/>
          </a:prstGeom>
        </p:spPr>
        <p:txBody>
          <a:bodyPr lIns="0" tIns="0" rIns="0" bIns="0" rtlCol="0" anchor="t">
            <a:spAutoFit/>
          </a:bodyPr>
          <a:lstStyle/>
          <a:p>
            <a:pPr>
              <a:lnSpc>
                <a:spcPts val="5599"/>
              </a:lnSpc>
            </a:pPr>
            <a:r>
              <a:rPr lang="en-US" sz="3999" dirty="0">
                <a:solidFill>
                  <a:srgbClr val="171616"/>
                </a:solidFill>
                <a:latin typeface="Nunito"/>
              </a:rPr>
              <a:t>Our Vision</a:t>
            </a:r>
          </a:p>
        </p:txBody>
      </p:sp>
      <p:sp>
        <p:nvSpPr>
          <p:cNvPr id="7" name="TextBox 7"/>
          <p:cNvSpPr txBox="1"/>
          <p:nvPr/>
        </p:nvSpPr>
        <p:spPr>
          <a:xfrm>
            <a:off x="7153294" y="2284819"/>
            <a:ext cx="3967407" cy="2298193"/>
          </a:xfrm>
          <a:prstGeom prst="rect">
            <a:avLst/>
          </a:prstGeom>
        </p:spPr>
        <p:txBody>
          <a:bodyPr lIns="0" tIns="0" rIns="0" bIns="0" rtlCol="0" anchor="t">
            <a:spAutoFit/>
          </a:bodyPr>
          <a:lstStyle/>
          <a:p>
            <a:r>
              <a:rPr lang="en-US" sz="2600" dirty="0">
                <a:solidFill>
                  <a:srgbClr val="171616"/>
                </a:solidFill>
                <a:latin typeface="Open Sans"/>
              </a:rPr>
              <a:t>Have </a:t>
            </a:r>
            <a:r>
              <a:rPr lang="en-US" sz="2600" dirty="0" err="1">
                <a:solidFill>
                  <a:srgbClr val="171616"/>
                </a:solidFill>
                <a:latin typeface="Open Sans"/>
              </a:rPr>
              <a:t>WBOA</a:t>
            </a:r>
            <a:r>
              <a:rPr lang="en-US" sz="2600" dirty="0">
                <a:solidFill>
                  <a:srgbClr val="171616"/>
                </a:solidFill>
                <a:latin typeface="Open Sans"/>
              </a:rPr>
              <a:t> be the trusted resource for Women Business Owners to connect, grow, and learn together.</a:t>
            </a:r>
          </a:p>
          <a:p>
            <a:pPr>
              <a:lnSpc>
                <a:spcPts val="2240"/>
              </a:lnSpc>
            </a:pPr>
            <a:endParaRPr lang="en-US" sz="2600" dirty="0">
              <a:solidFill>
                <a:srgbClr val="171616"/>
              </a:solidFill>
              <a:latin typeface="Open Sans"/>
            </a:endParaRPr>
          </a:p>
        </p:txBody>
      </p:sp>
      <p:sp>
        <p:nvSpPr>
          <p:cNvPr id="8" name="TextBox 8"/>
          <p:cNvSpPr txBox="1"/>
          <p:nvPr/>
        </p:nvSpPr>
        <p:spPr>
          <a:xfrm>
            <a:off x="7153295" y="1835826"/>
            <a:ext cx="3967407" cy="336118"/>
          </a:xfrm>
          <a:prstGeom prst="rect">
            <a:avLst/>
          </a:prstGeom>
        </p:spPr>
        <p:txBody>
          <a:bodyPr lIns="0" tIns="0" rIns="0" bIns="0" rtlCol="0" anchor="t">
            <a:spAutoFit/>
          </a:bodyPr>
          <a:lstStyle/>
          <a:p>
            <a:pPr>
              <a:lnSpc>
                <a:spcPts val="2613"/>
              </a:lnSpc>
            </a:pPr>
            <a:r>
              <a:rPr lang="en-US" sz="2600" dirty="0">
                <a:solidFill>
                  <a:srgbClr val="171616"/>
                </a:solidFill>
                <a:latin typeface="Open Sans Bold"/>
              </a:rPr>
              <a:t>Vision 001</a:t>
            </a:r>
          </a:p>
        </p:txBody>
      </p:sp>
      <p:sp>
        <p:nvSpPr>
          <p:cNvPr id="9" name="TextBox 9"/>
          <p:cNvSpPr txBox="1"/>
          <p:nvPr/>
        </p:nvSpPr>
        <p:spPr>
          <a:xfrm>
            <a:off x="7153295" y="5002083"/>
            <a:ext cx="3967407" cy="1600438"/>
          </a:xfrm>
          <a:prstGeom prst="rect">
            <a:avLst/>
          </a:prstGeom>
        </p:spPr>
        <p:txBody>
          <a:bodyPr lIns="0" tIns="0" rIns="0" bIns="0" rtlCol="0" anchor="t">
            <a:spAutoFit/>
          </a:bodyPr>
          <a:lstStyle/>
          <a:p>
            <a:pPr marL="228600" indent="-228600"/>
            <a:r>
              <a:rPr lang="en-US" sz="2600" dirty="0">
                <a:solidFill>
                  <a:srgbClr val="171616"/>
                </a:solidFill>
                <a:latin typeface="Open Sans"/>
              </a:rPr>
              <a:t>• Consistently offer value to our members</a:t>
            </a:r>
          </a:p>
          <a:p>
            <a:r>
              <a:rPr lang="en-US" sz="2600" dirty="0">
                <a:solidFill>
                  <a:srgbClr val="171616"/>
                </a:solidFill>
                <a:latin typeface="Open Sans"/>
              </a:rPr>
              <a:t>• Build the brand</a:t>
            </a:r>
          </a:p>
          <a:p>
            <a:r>
              <a:rPr lang="en-US" sz="2600" dirty="0">
                <a:solidFill>
                  <a:srgbClr val="171616"/>
                </a:solidFill>
                <a:latin typeface="Open Sans"/>
              </a:rPr>
              <a:t>• Increase engagement</a:t>
            </a:r>
          </a:p>
        </p:txBody>
      </p:sp>
      <p:sp>
        <p:nvSpPr>
          <p:cNvPr id="10" name="TextBox 10"/>
          <p:cNvSpPr txBox="1"/>
          <p:nvPr/>
        </p:nvSpPr>
        <p:spPr>
          <a:xfrm>
            <a:off x="7153519" y="4437826"/>
            <a:ext cx="3967407" cy="336118"/>
          </a:xfrm>
          <a:prstGeom prst="rect">
            <a:avLst/>
          </a:prstGeom>
        </p:spPr>
        <p:txBody>
          <a:bodyPr lIns="0" tIns="0" rIns="0" bIns="0" rtlCol="0" anchor="t">
            <a:spAutoFit/>
          </a:bodyPr>
          <a:lstStyle/>
          <a:p>
            <a:pPr>
              <a:lnSpc>
                <a:spcPts val="2613"/>
              </a:lnSpc>
            </a:pPr>
            <a:r>
              <a:rPr lang="en-US" sz="2600" dirty="0">
                <a:solidFill>
                  <a:srgbClr val="171616"/>
                </a:solidFill>
                <a:latin typeface="Open Sans Bold"/>
              </a:rPr>
              <a:t>Vision 002</a:t>
            </a:r>
          </a:p>
        </p:txBody>
      </p:sp>
      <p:grpSp>
        <p:nvGrpSpPr>
          <p:cNvPr id="11" name="Group 11"/>
          <p:cNvGrpSpPr/>
          <p:nvPr/>
        </p:nvGrpSpPr>
        <p:grpSpPr>
          <a:xfrm>
            <a:off x="50800" y="50800"/>
            <a:ext cx="783467" cy="762292"/>
            <a:chOff x="0" y="0"/>
            <a:chExt cx="1566933" cy="1524584"/>
          </a:xfrm>
        </p:grpSpPr>
        <p:sp>
          <p:nvSpPr>
            <p:cNvPr id="12" name="Freeform 12"/>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4"/>
              <a:stretch>
                <a:fillRect t="-29" b="-26"/>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07</a:t>
            </a:r>
          </a:p>
        </p:txBody>
      </p:sp>
      <p:sp>
        <p:nvSpPr>
          <p:cNvPr id="3" name="TextBox 3"/>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p:cNvSpPr/>
          <p:nvPr/>
        </p:nvSpPr>
        <p:spPr>
          <a:xfrm>
            <a:off x="224654" y="2264747"/>
            <a:ext cx="2749766" cy="2435903"/>
          </a:xfrm>
          <a:custGeom>
            <a:avLst/>
            <a:gdLst/>
            <a:ahLst/>
            <a:cxnLst/>
            <a:rect l="l" t="t" r="r" b="b"/>
            <a:pathLst>
              <a:path w="4124649" h="3653854">
                <a:moveTo>
                  <a:pt x="0" y="0"/>
                </a:moveTo>
                <a:lnTo>
                  <a:pt x="4124649" y="0"/>
                </a:lnTo>
                <a:lnTo>
                  <a:pt x="4124649" y="3653854"/>
                </a:lnTo>
                <a:lnTo>
                  <a:pt x="0" y="3653854"/>
                </a:lnTo>
                <a:lnTo>
                  <a:pt x="0" y="0"/>
                </a:lnTo>
                <a:close/>
              </a:path>
            </a:pathLst>
          </a:custGeom>
          <a:blipFill>
            <a:blip r:embed="rId2"/>
            <a:stretch>
              <a:fillRect t="-6442" b="-6442"/>
            </a:stretch>
          </a:blipFill>
        </p:spPr>
      </p:sp>
      <p:sp>
        <p:nvSpPr>
          <p:cNvPr id="5" name="Freeform 5"/>
          <p:cNvSpPr/>
          <p:nvPr/>
        </p:nvSpPr>
        <p:spPr>
          <a:xfrm>
            <a:off x="3209049" y="2264747"/>
            <a:ext cx="2749766" cy="2435903"/>
          </a:xfrm>
          <a:custGeom>
            <a:avLst/>
            <a:gdLst/>
            <a:ahLst/>
            <a:cxnLst/>
            <a:rect l="l" t="t" r="r" b="b"/>
            <a:pathLst>
              <a:path w="4124649" h="3653854">
                <a:moveTo>
                  <a:pt x="0" y="0"/>
                </a:moveTo>
                <a:lnTo>
                  <a:pt x="4124649" y="0"/>
                </a:lnTo>
                <a:lnTo>
                  <a:pt x="4124649" y="3653854"/>
                </a:lnTo>
                <a:lnTo>
                  <a:pt x="0" y="3653854"/>
                </a:lnTo>
                <a:lnTo>
                  <a:pt x="0" y="0"/>
                </a:lnTo>
                <a:close/>
              </a:path>
            </a:pathLst>
          </a:custGeom>
          <a:blipFill>
            <a:blip r:embed="rId3"/>
            <a:stretch>
              <a:fillRect t="-6442" b="-6442"/>
            </a:stretch>
          </a:blipFill>
        </p:spPr>
      </p:sp>
      <p:sp>
        <p:nvSpPr>
          <p:cNvPr id="6" name="Freeform 6"/>
          <p:cNvSpPr/>
          <p:nvPr/>
        </p:nvSpPr>
        <p:spPr>
          <a:xfrm>
            <a:off x="6193444" y="2264747"/>
            <a:ext cx="2749766" cy="2435903"/>
          </a:xfrm>
          <a:custGeom>
            <a:avLst/>
            <a:gdLst/>
            <a:ahLst/>
            <a:cxnLst/>
            <a:rect l="l" t="t" r="r" b="b"/>
            <a:pathLst>
              <a:path w="4124649" h="3653854">
                <a:moveTo>
                  <a:pt x="0" y="0"/>
                </a:moveTo>
                <a:lnTo>
                  <a:pt x="4124649" y="0"/>
                </a:lnTo>
                <a:lnTo>
                  <a:pt x="4124649" y="3653854"/>
                </a:lnTo>
                <a:lnTo>
                  <a:pt x="0" y="3653854"/>
                </a:lnTo>
                <a:lnTo>
                  <a:pt x="0" y="0"/>
                </a:lnTo>
                <a:close/>
              </a:path>
            </a:pathLst>
          </a:custGeom>
          <a:blipFill>
            <a:blip r:embed="rId4"/>
            <a:stretch>
              <a:fillRect t="-6442" b="-6442"/>
            </a:stretch>
          </a:blipFill>
        </p:spPr>
      </p:sp>
      <p:sp>
        <p:nvSpPr>
          <p:cNvPr id="7" name="TextBox 7"/>
          <p:cNvSpPr txBox="1"/>
          <p:nvPr/>
        </p:nvSpPr>
        <p:spPr>
          <a:xfrm>
            <a:off x="2215098" y="936312"/>
            <a:ext cx="7761805" cy="692497"/>
          </a:xfrm>
          <a:prstGeom prst="rect">
            <a:avLst/>
          </a:prstGeom>
        </p:spPr>
        <p:txBody>
          <a:bodyPr lIns="0" tIns="0" rIns="0" bIns="0" rtlCol="0" anchor="t">
            <a:spAutoFit/>
          </a:bodyPr>
          <a:lstStyle/>
          <a:p>
            <a:pPr algn="ctr">
              <a:lnSpc>
                <a:spcPts val="5599"/>
              </a:lnSpc>
            </a:pPr>
            <a:r>
              <a:rPr lang="en-US" sz="3999">
                <a:solidFill>
                  <a:srgbClr val="171616"/>
                </a:solidFill>
                <a:latin typeface="Nunito"/>
              </a:rPr>
              <a:t>Thanks To Our Outgoing Board</a:t>
            </a:r>
          </a:p>
        </p:txBody>
      </p:sp>
      <p:sp>
        <p:nvSpPr>
          <p:cNvPr id="8" name="TextBox 8"/>
          <p:cNvSpPr txBox="1"/>
          <p:nvPr/>
        </p:nvSpPr>
        <p:spPr>
          <a:xfrm>
            <a:off x="224654" y="5092641"/>
            <a:ext cx="2749766" cy="304571"/>
          </a:xfrm>
          <a:prstGeom prst="rect">
            <a:avLst/>
          </a:prstGeom>
        </p:spPr>
        <p:txBody>
          <a:bodyPr lIns="0" tIns="0" rIns="0" bIns="0" rtlCol="0" anchor="t">
            <a:spAutoFit/>
          </a:bodyPr>
          <a:lstStyle/>
          <a:p>
            <a:pPr algn="ctr">
              <a:lnSpc>
                <a:spcPts val="2613"/>
              </a:lnSpc>
            </a:pPr>
            <a:r>
              <a:rPr lang="en-US" sz="1866">
                <a:solidFill>
                  <a:srgbClr val="171616"/>
                </a:solidFill>
                <a:latin typeface="Open Sans Bold"/>
              </a:rPr>
              <a:t>Anita Eliason</a:t>
            </a:r>
          </a:p>
        </p:txBody>
      </p:sp>
      <p:sp>
        <p:nvSpPr>
          <p:cNvPr id="9" name="TextBox 9"/>
          <p:cNvSpPr txBox="1"/>
          <p:nvPr/>
        </p:nvSpPr>
        <p:spPr>
          <a:xfrm>
            <a:off x="224654" y="5391514"/>
            <a:ext cx="2749766" cy="264624"/>
          </a:xfrm>
          <a:prstGeom prst="rect">
            <a:avLst/>
          </a:prstGeom>
        </p:spPr>
        <p:txBody>
          <a:bodyPr lIns="0" tIns="0" rIns="0" bIns="0" rtlCol="0" anchor="t">
            <a:spAutoFit/>
          </a:bodyPr>
          <a:lstStyle/>
          <a:p>
            <a:pPr algn="ctr">
              <a:lnSpc>
                <a:spcPts val="2240"/>
              </a:lnSpc>
            </a:pPr>
            <a:r>
              <a:rPr lang="en-US" sz="1600">
                <a:solidFill>
                  <a:srgbClr val="171616"/>
                </a:solidFill>
                <a:latin typeface="Open Sans"/>
              </a:rPr>
              <a:t>President</a:t>
            </a:r>
          </a:p>
        </p:txBody>
      </p:sp>
      <p:sp>
        <p:nvSpPr>
          <p:cNvPr id="10" name="TextBox 10"/>
          <p:cNvSpPr txBox="1"/>
          <p:nvPr/>
        </p:nvSpPr>
        <p:spPr>
          <a:xfrm>
            <a:off x="3209049" y="5087773"/>
            <a:ext cx="2749766" cy="304571"/>
          </a:xfrm>
          <a:prstGeom prst="rect">
            <a:avLst/>
          </a:prstGeom>
        </p:spPr>
        <p:txBody>
          <a:bodyPr lIns="0" tIns="0" rIns="0" bIns="0" rtlCol="0" anchor="t">
            <a:spAutoFit/>
          </a:bodyPr>
          <a:lstStyle/>
          <a:p>
            <a:pPr algn="ctr">
              <a:lnSpc>
                <a:spcPts val="2613"/>
              </a:lnSpc>
            </a:pPr>
            <a:r>
              <a:rPr lang="en-US" sz="1866">
                <a:solidFill>
                  <a:srgbClr val="171616"/>
                </a:solidFill>
                <a:latin typeface="Open Sans Bold"/>
              </a:rPr>
              <a:t>Deb Sorcinelli</a:t>
            </a:r>
          </a:p>
        </p:txBody>
      </p:sp>
      <p:sp>
        <p:nvSpPr>
          <p:cNvPr id="11" name="TextBox 11"/>
          <p:cNvSpPr txBox="1"/>
          <p:nvPr/>
        </p:nvSpPr>
        <p:spPr>
          <a:xfrm>
            <a:off x="3209049" y="5396382"/>
            <a:ext cx="2749766" cy="264624"/>
          </a:xfrm>
          <a:prstGeom prst="rect">
            <a:avLst/>
          </a:prstGeom>
        </p:spPr>
        <p:txBody>
          <a:bodyPr lIns="0" tIns="0" rIns="0" bIns="0" rtlCol="0" anchor="t">
            <a:spAutoFit/>
          </a:bodyPr>
          <a:lstStyle/>
          <a:p>
            <a:pPr algn="ctr">
              <a:lnSpc>
                <a:spcPts val="2240"/>
              </a:lnSpc>
            </a:pPr>
            <a:r>
              <a:rPr lang="en-US" sz="1600">
                <a:solidFill>
                  <a:srgbClr val="171616"/>
                </a:solidFill>
                <a:latin typeface="Open Sans"/>
              </a:rPr>
              <a:t>Vice President</a:t>
            </a:r>
          </a:p>
        </p:txBody>
      </p:sp>
      <p:sp>
        <p:nvSpPr>
          <p:cNvPr id="12" name="TextBox 12"/>
          <p:cNvSpPr txBox="1"/>
          <p:nvPr/>
        </p:nvSpPr>
        <p:spPr>
          <a:xfrm>
            <a:off x="6193444" y="5087773"/>
            <a:ext cx="2749766" cy="304571"/>
          </a:xfrm>
          <a:prstGeom prst="rect">
            <a:avLst/>
          </a:prstGeom>
        </p:spPr>
        <p:txBody>
          <a:bodyPr lIns="0" tIns="0" rIns="0" bIns="0" rtlCol="0" anchor="t">
            <a:spAutoFit/>
          </a:bodyPr>
          <a:lstStyle/>
          <a:p>
            <a:pPr algn="ctr">
              <a:lnSpc>
                <a:spcPts val="2613"/>
              </a:lnSpc>
            </a:pPr>
            <a:r>
              <a:rPr lang="en-US" sz="1866">
                <a:solidFill>
                  <a:srgbClr val="171616"/>
                </a:solidFill>
                <a:latin typeface="Open Sans Bold"/>
              </a:rPr>
              <a:t>Colleen Serre </a:t>
            </a:r>
          </a:p>
        </p:txBody>
      </p:sp>
      <p:sp>
        <p:nvSpPr>
          <p:cNvPr id="13" name="TextBox 13"/>
          <p:cNvSpPr txBox="1"/>
          <p:nvPr/>
        </p:nvSpPr>
        <p:spPr>
          <a:xfrm>
            <a:off x="6193444" y="5396382"/>
            <a:ext cx="2749766" cy="264624"/>
          </a:xfrm>
          <a:prstGeom prst="rect">
            <a:avLst/>
          </a:prstGeom>
        </p:spPr>
        <p:txBody>
          <a:bodyPr lIns="0" tIns="0" rIns="0" bIns="0" rtlCol="0" anchor="t">
            <a:spAutoFit/>
          </a:bodyPr>
          <a:lstStyle/>
          <a:p>
            <a:pPr algn="ctr">
              <a:lnSpc>
                <a:spcPts val="2240"/>
              </a:lnSpc>
            </a:pPr>
            <a:r>
              <a:rPr lang="en-US" sz="1600">
                <a:solidFill>
                  <a:srgbClr val="171616"/>
                </a:solidFill>
                <a:latin typeface="Open Sans"/>
              </a:rPr>
              <a:t>Archivist</a:t>
            </a:r>
          </a:p>
        </p:txBody>
      </p:sp>
      <p:grpSp>
        <p:nvGrpSpPr>
          <p:cNvPr id="14" name="Group 14"/>
          <p:cNvGrpSpPr/>
          <p:nvPr/>
        </p:nvGrpSpPr>
        <p:grpSpPr>
          <a:xfrm>
            <a:off x="50800" y="50800"/>
            <a:ext cx="783467" cy="762292"/>
            <a:chOff x="0" y="0"/>
            <a:chExt cx="1566933" cy="1524584"/>
          </a:xfrm>
        </p:grpSpPr>
        <p:sp>
          <p:nvSpPr>
            <p:cNvPr id="15" name="Freeform 15"/>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5"/>
              <a:stretch>
                <a:fillRect t="-29" b="-26"/>
              </a:stretch>
            </a:blipFill>
          </p:spPr>
        </p:sp>
      </p:grpSp>
      <p:sp>
        <p:nvSpPr>
          <p:cNvPr id="16" name="Freeform 16"/>
          <p:cNvSpPr/>
          <p:nvPr/>
        </p:nvSpPr>
        <p:spPr>
          <a:xfrm>
            <a:off x="9178160" y="2264747"/>
            <a:ext cx="2749766" cy="2435903"/>
          </a:xfrm>
          <a:custGeom>
            <a:avLst/>
            <a:gdLst/>
            <a:ahLst/>
            <a:cxnLst/>
            <a:rect l="l" t="t" r="r" b="b"/>
            <a:pathLst>
              <a:path w="4124649" h="3653854">
                <a:moveTo>
                  <a:pt x="0" y="0"/>
                </a:moveTo>
                <a:lnTo>
                  <a:pt x="4124649" y="0"/>
                </a:lnTo>
                <a:lnTo>
                  <a:pt x="4124649" y="3653854"/>
                </a:lnTo>
                <a:lnTo>
                  <a:pt x="0" y="3653854"/>
                </a:lnTo>
                <a:lnTo>
                  <a:pt x="0" y="0"/>
                </a:lnTo>
                <a:close/>
              </a:path>
            </a:pathLst>
          </a:custGeom>
          <a:blipFill>
            <a:blip r:embed="rId6"/>
            <a:stretch>
              <a:fillRect t="-20829" b="-20829"/>
            </a:stretch>
          </a:blipFill>
        </p:spPr>
      </p:sp>
      <p:sp>
        <p:nvSpPr>
          <p:cNvPr id="17" name="TextBox 17"/>
          <p:cNvSpPr txBox="1"/>
          <p:nvPr/>
        </p:nvSpPr>
        <p:spPr>
          <a:xfrm>
            <a:off x="9178160" y="5092641"/>
            <a:ext cx="2749766" cy="304571"/>
          </a:xfrm>
          <a:prstGeom prst="rect">
            <a:avLst/>
          </a:prstGeom>
        </p:spPr>
        <p:txBody>
          <a:bodyPr lIns="0" tIns="0" rIns="0" bIns="0" rtlCol="0" anchor="t">
            <a:spAutoFit/>
          </a:bodyPr>
          <a:lstStyle/>
          <a:p>
            <a:pPr algn="ctr">
              <a:lnSpc>
                <a:spcPts val="2613"/>
              </a:lnSpc>
            </a:pPr>
            <a:r>
              <a:rPr lang="en-US" sz="1866">
                <a:solidFill>
                  <a:srgbClr val="171616"/>
                </a:solidFill>
                <a:latin typeface="Open Sans Bold"/>
              </a:rPr>
              <a:t>Freda Brown</a:t>
            </a:r>
          </a:p>
        </p:txBody>
      </p:sp>
      <p:sp>
        <p:nvSpPr>
          <p:cNvPr id="18" name="TextBox 18"/>
          <p:cNvSpPr txBox="1"/>
          <p:nvPr/>
        </p:nvSpPr>
        <p:spPr>
          <a:xfrm>
            <a:off x="9178160" y="5391514"/>
            <a:ext cx="2749766" cy="264624"/>
          </a:xfrm>
          <a:prstGeom prst="rect">
            <a:avLst/>
          </a:prstGeom>
        </p:spPr>
        <p:txBody>
          <a:bodyPr lIns="0" tIns="0" rIns="0" bIns="0" rtlCol="0" anchor="t">
            <a:spAutoFit/>
          </a:bodyPr>
          <a:lstStyle/>
          <a:p>
            <a:pPr algn="ctr">
              <a:lnSpc>
                <a:spcPts val="2240"/>
              </a:lnSpc>
            </a:pPr>
            <a:r>
              <a:rPr lang="en-US" sz="1600">
                <a:solidFill>
                  <a:srgbClr val="171616"/>
                </a:solidFill>
                <a:latin typeface="Open Sans"/>
              </a:rPr>
              <a:t>Treasurer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735652" y="456451"/>
            <a:ext cx="770549" cy="17960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Page 09</a:t>
            </a:r>
          </a:p>
        </p:txBody>
      </p:sp>
      <p:sp>
        <p:nvSpPr>
          <p:cNvPr id="3" name="TextBox 3"/>
          <p:cNvSpPr txBox="1"/>
          <p:nvPr/>
        </p:nvSpPr>
        <p:spPr>
          <a:xfrm>
            <a:off x="287700" y="6134100"/>
            <a:ext cx="363908" cy="371961"/>
          </a:xfrm>
          <a:prstGeom prst="rect">
            <a:avLst/>
          </a:prstGeom>
        </p:spPr>
        <p:txBody>
          <a:bodyPr lIns="0" tIns="0" rIns="0" bIns="0" rtlCol="0" anchor="t">
            <a:spAutoFit/>
          </a:bodyPr>
          <a:lstStyle/>
          <a:p>
            <a:pPr algn="r">
              <a:lnSpc>
                <a:spcPts val="1492"/>
              </a:lnSpc>
            </a:pPr>
            <a:r>
              <a:rPr lang="en-US" sz="1066">
                <a:solidFill>
                  <a:srgbClr val="171616"/>
                </a:solidFill>
                <a:latin typeface="Open Sans"/>
              </a:rPr>
              <a:t>20</a:t>
            </a:r>
          </a:p>
          <a:p>
            <a:pPr algn="r">
              <a:lnSpc>
                <a:spcPts val="1492"/>
              </a:lnSpc>
            </a:pPr>
            <a:r>
              <a:rPr lang="en-US" sz="1066">
                <a:solidFill>
                  <a:srgbClr val="171616"/>
                </a:solidFill>
                <a:latin typeface="Open Sans"/>
              </a:rPr>
              <a:t>24</a:t>
            </a:r>
          </a:p>
        </p:txBody>
      </p:sp>
      <p:sp>
        <p:nvSpPr>
          <p:cNvPr id="4" name="Freeform 4"/>
          <p:cNvSpPr/>
          <p:nvPr/>
        </p:nvSpPr>
        <p:spPr>
          <a:xfrm>
            <a:off x="6067182" y="0"/>
            <a:ext cx="4058963" cy="6858000"/>
          </a:xfrm>
          <a:custGeom>
            <a:avLst/>
            <a:gdLst/>
            <a:ahLst/>
            <a:cxnLst/>
            <a:rect l="l" t="t" r="r" b="b"/>
            <a:pathLst>
              <a:path w="6088444" h="10287000">
                <a:moveTo>
                  <a:pt x="0" y="0"/>
                </a:moveTo>
                <a:lnTo>
                  <a:pt x="6088444" y="0"/>
                </a:lnTo>
                <a:lnTo>
                  <a:pt x="6088444" y="10287000"/>
                </a:lnTo>
                <a:lnTo>
                  <a:pt x="0" y="10287000"/>
                </a:lnTo>
                <a:lnTo>
                  <a:pt x="0" y="0"/>
                </a:lnTo>
                <a:close/>
              </a:path>
            </a:pathLst>
          </a:custGeom>
          <a:blipFill>
            <a:blip r:embed="rId2"/>
            <a:stretch>
              <a:fillRect l="-76794" r="-76794" b="-78"/>
            </a:stretch>
          </a:blipFill>
        </p:spPr>
      </p:sp>
      <p:sp>
        <p:nvSpPr>
          <p:cNvPr id="6" name="TextBox 6"/>
          <p:cNvSpPr txBox="1"/>
          <p:nvPr/>
        </p:nvSpPr>
        <p:spPr>
          <a:xfrm>
            <a:off x="536521" y="2267694"/>
            <a:ext cx="4921154" cy="3898631"/>
          </a:xfrm>
          <a:prstGeom prst="rect">
            <a:avLst/>
          </a:prstGeom>
        </p:spPr>
        <p:txBody>
          <a:bodyPr wrap="square" lIns="0" tIns="0" rIns="0" bIns="0" rtlCol="0" anchor="t">
            <a:spAutoFit/>
          </a:bodyPr>
          <a:lstStyle/>
          <a:p>
            <a:r>
              <a:rPr lang="en-US" sz="2600" dirty="0">
                <a:solidFill>
                  <a:srgbClr val="171616"/>
                </a:solidFill>
                <a:latin typeface="Open Sans"/>
              </a:rPr>
              <a:t>The </a:t>
            </a:r>
            <a:r>
              <a:rPr lang="en-US" sz="2600" dirty="0" err="1">
                <a:solidFill>
                  <a:srgbClr val="171616"/>
                </a:solidFill>
                <a:latin typeface="Open Sans"/>
              </a:rPr>
              <a:t>WBOA</a:t>
            </a:r>
            <a:r>
              <a:rPr lang="en-US" sz="2600" dirty="0">
                <a:solidFill>
                  <a:srgbClr val="171616"/>
                </a:solidFill>
                <a:latin typeface="Open Sans"/>
              </a:rPr>
              <a:t> is a place to listen and be heard, a place where women share their experience of business ownership in hopes of making it easier for the next entrepreneur. </a:t>
            </a:r>
          </a:p>
          <a:p>
            <a:r>
              <a:rPr lang="en-US" sz="2600" dirty="0">
                <a:solidFill>
                  <a:srgbClr val="171616"/>
                </a:solidFill>
                <a:latin typeface="Open Sans"/>
              </a:rPr>
              <a:t> </a:t>
            </a:r>
          </a:p>
          <a:p>
            <a:r>
              <a:rPr lang="en-US" sz="2600" dirty="0">
                <a:solidFill>
                  <a:srgbClr val="171616"/>
                </a:solidFill>
                <a:latin typeface="Open Sans"/>
              </a:rPr>
              <a:t>Please join us. Feel the energy. Get the support. </a:t>
            </a:r>
          </a:p>
          <a:p>
            <a:pPr>
              <a:lnSpc>
                <a:spcPts val="2240"/>
              </a:lnSpc>
            </a:pPr>
            <a:endParaRPr lang="en-US" sz="2600" dirty="0">
              <a:solidFill>
                <a:srgbClr val="171616"/>
              </a:solidFill>
              <a:latin typeface="Open Sans"/>
            </a:endParaRPr>
          </a:p>
        </p:txBody>
      </p:sp>
      <p:grpSp>
        <p:nvGrpSpPr>
          <p:cNvPr id="7" name="Group 7"/>
          <p:cNvGrpSpPr/>
          <p:nvPr/>
        </p:nvGrpSpPr>
        <p:grpSpPr>
          <a:xfrm>
            <a:off x="50800" y="50800"/>
            <a:ext cx="783467" cy="762292"/>
            <a:chOff x="0" y="0"/>
            <a:chExt cx="1566933" cy="1524584"/>
          </a:xfrm>
        </p:grpSpPr>
        <p:sp>
          <p:nvSpPr>
            <p:cNvPr id="8" name="Freeform 8"/>
            <p:cNvSpPr/>
            <p:nvPr/>
          </p:nvSpPr>
          <p:spPr>
            <a:xfrm>
              <a:off x="0" y="0"/>
              <a:ext cx="1566926" cy="1524635"/>
            </a:xfrm>
            <a:custGeom>
              <a:avLst/>
              <a:gdLst/>
              <a:ahLst/>
              <a:cxnLst/>
              <a:rect l="l" t="t" r="r" b="b"/>
              <a:pathLst>
                <a:path w="1566926" h="1524635">
                  <a:moveTo>
                    <a:pt x="0" y="0"/>
                  </a:moveTo>
                  <a:lnTo>
                    <a:pt x="1566926" y="0"/>
                  </a:lnTo>
                  <a:lnTo>
                    <a:pt x="1566926" y="1524635"/>
                  </a:lnTo>
                  <a:lnTo>
                    <a:pt x="0" y="1524635"/>
                  </a:lnTo>
                  <a:lnTo>
                    <a:pt x="0" y="0"/>
                  </a:lnTo>
                  <a:close/>
                </a:path>
              </a:pathLst>
            </a:custGeom>
            <a:blipFill>
              <a:blip r:embed="rId3"/>
              <a:stretch>
                <a:fillRect t="-29" b="-26"/>
              </a:stretch>
            </a:blipFill>
          </p:spPr>
        </p:sp>
      </p:grpSp>
      <p:sp>
        <p:nvSpPr>
          <p:cNvPr id="9" name="TextBox 9"/>
          <p:cNvSpPr txBox="1"/>
          <p:nvPr/>
        </p:nvSpPr>
        <p:spPr>
          <a:xfrm>
            <a:off x="536521" y="1253479"/>
            <a:ext cx="4921154" cy="692497"/>
          </a:xfrm>
          <a:prstGeom prst="rect">
            <a:avLst/>
          </a:prstGeom>
        </p:spPr>
        <p:txBody>
          <a:bodyPr wrap="square" lIns="0" tIns="0" rIns="0" bIns="0" rtlCol="0" anchor="t">
            <a:spAutoFit/>
          </a:bodyPr>
          <a:lstStyle/>
          <a:p>
            <a:pPr>
              <a:lnSpc>
                <a:spcPts val="5599"/>
              </a:lnSpc>
            </a:pPr>
            <a:r>
              <a:rPr lang="en-US" sz="4000" dirty="0">
                <a:solidFill>
                  <a:srgbClr val="171616"/>
                </a:solidFill>
                <a:latin typeface="Nunito"/>
              </a:rPr>
              <a:t>Member </a:t>
            </a:r>
            <a:r>
              <a:rPr lang="en-US" sz="3999" dirty="0">
                <a:solidFill>
                  <a:srgbClr val="171616"/>
                </a:solidFill>
                <a:latin typeface="Nunito"/>
              </a:rPr>
              <a:t>Benefits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1367</Words>
  <Application>Microsoft Office PowerPoint</Application>
  <PresentationFormat>Widescreen</PresentationFormat>
  <Paragraphs>287</Paragraphs>
  <Slides>36</Slides>
  <Notes>1</Notes>
  <HiddenSlides>6</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Aptos</vt:lpstr>
      <vt:lpstr>Arial</vt:lpstr>
      <vt:lpstr>Calibri</vt:lpstr>
      <vt:lpstr>Calibri Light</vt:lpstr>
      <vt:lpstr>Google Sans</vt:lpstr>
      <vt:lpstr>Helvetica</vt:lpstr>
      <vt:lpstr>Manjari</vt:lpstr>
      <vt:lpstr>Manjari Bold</vt:lpstr>
      <vt:lpstr>Nunito</vt:lpstr>
      <vt:lpstr>Nunito Bold</vt:lpstr>
      <vt:lpstr>Open Sans</vt:lpstr>
      <vt:lpstr>Open Sans Bold</vt:lpstr>
      <vt:lpstr>SourceSansPro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Unlock the Key to  Financial Success for  Women Business Owners</vt:lpstr>
      <vt:lpstr>What is your tax entity?</vt:lpstr>
      <vt:lpstr>NEW 2024!! Beneficial Ownership Information Report</vt:lpstr>
      <vt:lpstr>It’s February</vt:lpstr>
      <vt:lpstr>It’s February</vt:lpstr>
      <vt:lpstr>Profit &amp; Loss statement</vt:lpstr>
      <vt:lpstr>Profit &amp; Loss statement</vt:lpstr>
      <vt:lpstr>PowerPoint Presentation</vt:lpstr>
      <vt:lpstr>What does your P&amp;L tell you? </vt:lpstr>
      <vt:lpstr>Keep Track Monthly, NOT Yearly</vt:lpstr>
      <vt:lpstr>What can you do now for 2023?</vt:lpstr>
      <vt:lpstr>Choose the way you Claim  (Expense out) your assets at tax time</vt:lpstr>
      <vt:lpstr>Office in Home</vt:lpstr>
      <vt:lpstr>The De Minimis Safe Harbor election</vt:lpstr>
      <vt:lpstr>Other Strategies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February</dc:title>
  <dc:creator>Freda Brown</dc:creator>
  <cp:lastModifiedBy>Lisa Totz - LT Consulting</cp:lastModifiedBy>
  <cp:revision>10</cp:revision>
  <dcterms:created xsi:type="dcterms:W3CDTF">2024-02-05T22:30:49Z</dcterms:created>
  <dcterms:modified xsi:type="dcterms:W3CDTF">2024-02-08T05:02:41Z</dcterms:modified>
</cp:coreProperties>
</file>